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86" r:id="rId4"/>
    <p:sldId id="287" r:id="rId5"/>
    <p:sldId id="267" r:id="rId6"/>
    <p:sldId id="282" r:id="rId7"/>
    <p:sldId id="279" r:id="rId8"/>
    <p:sldId id="280" r:id="rId9"/>
    <p:sldId id="274" r:id="rId10"/>
    <p:sldId id="260" r:id="rId11"/>
    <p:sldId id="275" r:id="rId12"/>
    <p:sldId id="276" r:id="rId13"/>
    <p:sldId id="281" r:id="rId14"/>
    <p:sldId id="265" r:id="rId15"/>
    <p:sldId id="266" r:id="rId16"/>
    <p:sldId id="28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0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10" userDrawn="1">
          <p15:clr>
            <a:srgbClr val="A4A3A4"/>
          </p15:clr>
        </p15:guide>
        <p15:guide id="5" orient="horz" pos="35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4E80"/>
    <a:srgbClr val="F8E8FE"/>
    <a:srgbClr val="C4E9EE"/>
    <a:srgbClr val="B3E0F9"/>
    <a:srgbClr val="0082C9"/>
    <a:srgbClr val="70A5F4"/>
    <a:srgbClr val="9FE2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57" autoAdjust="0"/>
    <p:restoredTop sz="94673" autoAdjust="0"/>
  </p:normalViewPr>
  <p:slideViewPr>
    <p:cSldViewPr snapToGrid="0" showGuides="1">
      <p:cViewPr>
        <p:scale>
          <a:sx n="100" d="100"/>
          <a:sy n="100" d="100"/>
        </p:scale>
        <p:origin x="-1308" y="-312"/>
      </p:cViewPr>
      <p:guideLst>
        <p:guide orient="horz" pos="1502"/>
        <p:guide orient="horz" pos="3589"/>
        <p:guide pos="3840"/>
        <p:guide pos="347"/>
        <p:guide pos="73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76;&#1083;&#1103;%20&#1080;&#1085;&#1090;&#1101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rgbClr val="004E78"/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r>
              <a:rPr lang="ru-RU" sz="1800" b="1" dirty="0"/>
              <a:t>Динамика выбора ЕГЭ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1602965969283244"/>
          <c:y val="0.15147540983606581"/>
          <c:w val="0.65046715559379231"/>
          <c:h val="0.64711088163160002"/>
        </c:manualLayout>
      </c:layout>
      <c:barChart>
        <c:barDir val="bar"/>
        <c:grouping val="clustered"/>
        <c:ser>
          <c:idx val="0"/>
          <c:order val="0"/>
          <c:tx>
            <c:strRef>
              <c:f>Лист1!$N$35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B3E0F9"/>
            </a:solidFill>
            <a:ln>
              <a:noFill/>
            </a:ln>
            <a:effectLst/>
          </c:spPr>
          <c:cat>
            <c:strRef>
              <c:f>Лист1!$M$36:$M$38</c:f>
              <c:strCache>
                <c:ptCount val="3"/>
                <c:pt idx="0">
                  <c:v>Профильная математика</c:v>
                </c:pt>
                <c:pt idx="1">
                  <c:v>Физика</c:v>
                </c:pt>
                <c:pt idx="2">
                  <c:v>Информатика</c:v>
                </c:pt>
              </c:strCache>
            </c:strRef>
          </c:cat>
          <c:val>
            <c:numRef>
              <c:f>Лист1!$N$36:$N$38</c:f>
              <c:numCache>
                <c:formatCode>General</c:formatCode>
                <c:ptCount val="3"/>
                <c:pt idx="0">
                  <c:v>3857</c:v>
                </c:pt>
                <c:pt idx="1">
                  <c:v>1615</c:v>
                </c:pt>
                <c:pt idx="2">
                  <c:v>1108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79-46E9-BA6B-AD33FD5000BB}"/>
            </c:ext>
          </c:extLst>
        </c:ser>
        <c:ser>
          <c:idx val="1"/>
          <c:order val="1"/>
          <c:tx>
            <c:strRef>
              <c:f>Лист1!$O$35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Лист1!$M$36:$M$38</c:f>
              <c:strCache>
                <c:ptCount val="3"/>
                <c:pt idx="0">
                  <c:v>Профильная математика</c:v>
                </c:pt>
                <c:pt idx="1">
                  <c:v>Физика</c:v>
                </c:pt>
                <c:pt idx="2">
                  <c:v>Информатика</c:v>
                </c:pt>
              </c:strCache>
            </c:strRef>
          </c:cat>
          <c:val>
            <c:numRef>
              <c:f>Лист1!$O$36:$O$38</c:f>
              <c:numCache>
                <c:formatCode>General</c:formatCode>
                <c:ptCount val="3"/>
                <c:pt idx="0">
                  <c:v>3060</c:v>
                </c:pt>
                <c:pt idx="1">
                  <c:v>1263</c:v>
                </c:pt>
                <c:pt idx="2">
                  <c:v>1271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79-46E9-BA6B-AD33FD5000BB}"/>
            </c:ext>
          </c:extLst>
        </c:ser>
        <c:ser>
          <c:idx val="2"/>
          <c:order val="2"/>
          <c:tx>
            <c:strRef>
              <c:f>Лист1!$P$35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Лист1!$M$36:$M$38</c:f>
              <c:strCache>
                <c:ptCount val="3"/>
                <c:pt idx="0">
                  <c:v>Профильная математика</c:v>
                </c:pt>
                <c:pt idx="1">
                  <c:v>Физика</c:v>
                </c:pt>
                <c:pt idx="2">
                  <c:v>Информатика</c:v>
                </c:pt>
              </c:strCache>
            </c:strRef>
          </c:cat>
          <c:val>
            <c:numRef>
              <c:f>Лист1!$P$36:$P$38</c:f>
              <c:numCache>
                <c:formatCode>General</c:formatCode>
                <c:ptCount val="3"/>
                <c:pt idx="0">
                  <c:v>2936</c:v>
                </c:pt>
                <c:pt idx="1">
                  <c:v>1085</c:v>
                </c:pt>
                <c:pt idx="2">
                  <c:v>1489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79-46E9-BA6B-AD33FD5000BB}"/>
            </c:ext>
          </c:extLst>
        </c:ser>
        <c:gapWidth val="182"/>
        <c:axId val="99851648"/>
        <c:axId val="120509568"/>
      </c:barChart>
      <c:catAx>
        <c:axId val="998516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4E78"/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ru-RU"/>
          </a:p>
        </c:txPr>
        <c:crossAx val="120509568"/>
        <c:crosses val="autoZero"/>
        <c:auto val="1"/>
        <c:lblAlgn val="ctr"/>
        <c:lblOffset val="100"/>
      </c:catAx>
      <c:valAx>
        <c:axId val="1205095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4E78"/>
                </a:solidFill>
                <a:latin typeface="Fira Sans" panose="020B0503050000020004" pitchFamily="34" charset="0"/>
                <a:ea typeface="+mn-ea"/>
                <a:cs typeface="+mn-cs"/>
              </a:defRPr>
            </a:pPr>
            <a:endParaRPr lang="ru-RU"/>
          </a:p>
        </c:txPr>
        <c:crossAx val="9985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8093531424691462"/>
          <c:y val="0.25737653285142642"/>
          <c:w val="9.0652644411609348E-2"/>
          <c:h val="0.3010934125037647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4E78"/>
              </a:solidFill>
              <a:latin typeface="Fira Sans" panose="020B05030500000200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1400">
          <a:solidFill>
            <a:srgbClr val="004E78"/>
          </a:solidFill>
          <a:latin typeface="Fira Sans" panose="020B0503050000020004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DC602-723C-402A-84E6-FF21C378CFA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9BFA0F-B89F-4BA0-ADF5-A7E8B9FE28E8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24E80"/>
              </a:solidFill>
              <a:latin typeface="Fira Sans" panose="020B0503050000020004" pitchFamily="34" charset="0"/>
            </a:rPr>
            <a:t>75 вакансий</a:t>
          </a:r>
        </a:p>
      </dgm:t>
    </dgm:pt>
    <dgm:pt modelId="{8570380C-1717-4750-80E8-60C84D80C77F}" type="parTrans" cxnId="{5F5D5ACA-69C3-4636-9E58-4BDDCE8E6032}">
      <dgm:prSet/>
      <dgm:spPr/>
      <dgm:t>
        <a:bodyPr/>
        <a:lstStyle/>
        <a:p>
          <a:endParaRPr lang="ru-RU"/>
        </a:p>
      </dgm:t>
    </dgm:pt>
    <dgm:pt modelId="{3E2273FC-6906-427F-9EF5-4FF29C76D71A}" type="sibTrans" cxnId="{5F5D5ACA-69C3-4636-9E58-4BDDCE8E6032}">
      <dgm:prSet/>
      <dgm:spPr/>
      <dgm:t>
        <a:bodyPr/>
        <a:lstStyle/>
        <a:p>
          <a:endParaRPr lang="ru-RU"/>
        </a:p>
      </dgm:t>
    </dgm:pt>
    <dgm:pt modelId="{308B8DDC-E6C2-44B8-9588-070D642878E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>
              <a:solidFill>
                <a:srgbClr val="024E80"/>
              </a:solidFill>
              <a:latin typeface="Fira Sans" panose="020B0503050000020004" pitchFamily="34" charset="0"/>
            </a:rPr>
            <a:t>35</a:t>
          </a:r>
        </a:p>
      </dgm:t>
    </dgm:pt>
    <dgm:pt modelId="{F3477F81-4F0F-431C-BD58-CD4975C1170D}" type="parTrans" cxnId="{E6A2558B-7255-4185-A4F0-42F83FB0A19B}">
      <dgm:prSet/>
      <dgm:spPr/>
      <dgm:t>
        <a:bodyPr/>
        <a:lstStyle/>
        <a:p>
          <a:endParaRPr lang="ru-RU"/>
        </a:p>
      </dgm:t>
    </dgm:pt>
    <dgm:pt modelId="{2847A8E2-C9B1-4BB3-8473-7A86B3FEDCDC}" type="sibTrans" cxnId="{E6A2558B-7255-4185-A4F0-42F83FB0A19B}">
      <dgm:prSet/>
      <dgm:spPr/>
      <dgm:t>
        <a:bodyPr/>
        <a:lstStyle/>
        <a:p>
          <a:endParaRPr lang="ru-RU"/>
        </a:p>
      </dgm:t>
    </dgm:pt>
    <dgm:pt modelId="{CE5CEC55-F0B9-4566-824E-BD1F4AFC1F5C}">
      <dgm:prSet phldrT="[Текст]" custT="1"/>
      <dgm:spPr/>
      <dgm:t>
        <a:bodyPr/>
        <a:lstStyle/>
        <a:p>
          <a:endParaRPr lang="ru-RU" sz="4400" b="1" dirty="0">
            <a:solidFill>
              <a:srgbClr val="024E80"/>
            </a:solidFill>
            <a:latin typeface="Fira Sans" panose="020B0503050000020004" pitchFamily="34" charset="0"/>
          </a:endParaRPr>
        </a:p>
      </dgm:t>
    </dgm:pt>
    <dgm:pt modelId="{A751C071-B7EA-464E-A1BB-615CDB973391}" type="sibTrans" cxnId="{C0374AB8-4026-4317-BC2F-8C2166A1C2EB}">
      <dgm:prSet/>
      <dgm:spPr/>
      <dgm:t>
        <a:bodyPr/>
        <a:lstStyle/>
        <a:p>
          <a:endParaRPr lang="ru-RU"/>
        </a:p>
      </dgm:t>
    </dgm:pt>
    <dgm:pt modelId="{97FD36CA-CE86-46B8-A9AE-218A7A79462B}" type="parTrans" cxnId="{C0374AB8-4026-4317-BC2F-8C2166A1C2EB}">
      <dgm:prSet/>
      <dgm:spPr/>
      <dgm:t>
        <a:bodyPr/>
        <a:lstStyle/>
        <a:p>
          <a:endParaRPr lang="ru-RU"/>
        </a:p>
      </dgm:t>
    </dgm:pt>
    <dgm:pt modelId="{33D6FEB8-6917-4F23-9748-E3E93D9C129A}" type="pres">
      <dgm:prSet presAssocID="{324DC602-723C-402A-84E6-FF21C378CFA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CE1DC-7BC7-452B-A8B9-16D061C6451C}" type="pres">
      <dgm:prSet presAssocID="{324DC602-723C-402A-84E6-FF21C378CFA9}" presName="ellipse" presStyleLbl="trBgShp" presStyleIdx="0" presStyleCnt="1" custLinFactNeighborX="12172" custLinFactNeighborY="2553"/>
      <dgm:spPr/>
    </dgm:pt>
    <dgm:pt modelId="{68DE5DF0-543C-4B70-99D7-FC07FDF70E14}" type="pres">
      <dgm:prSet presAssocID="{324DC602-723C-402A-84E6-FF21C378CFA9}" presName="arrow1" presStyleLbl="fgShp" presStyleIdx="0" presStyleCnt="1" custScaleX="61789" custScaleY="144594" custLinFactY="13252" custLinFactNeighborX="40377" custLinFactNeighborY="100000"/>
      <dgm:spPr>
        <a:solidFill>
          <a:srgbClr val="C00000"/>
        </a:solidFill>
      </dgm:spPr>
    </dgm:pt>
    <dgm:pt modelId="{946BEC3E-4273-495E-B292-677B5D112A19}" type="pres">
      <dgm:prSet presAssocID="{324DC602-723C-402A-84E6-FF21C378CFA9}" presName="rectangle" presStyleLbl="revTx" presStyleIdx="0" presStyleCnt="1" custScaleX="23619" custScaleY="86716" custLinFactNeighborX="9621" custLinFactNeighborY="-2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0A26A-F539-4EA7-AE2F-D274071E55C9}" type="pres">
      <dgm:prSet presAssocID="{308B8DDC-E6C2-44B8-9588-070D642878EE}" presName="item1" presStyleLbl="node1" presStyleIdx="0" presStyleCnt="2" custLinFactNeighborX="13973" custLinFactNeighborY="41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8E43F-F038-4781-8356-BA9E6A034F49}" type="pres">
      <dgm:prSet presAssocID="{CE5CEC55-F0B9-4566-824E-BD1F4AFC1F5C}" presName="item2" presStyleLbl="node1" presStyleIdx="1" presStyleCnt="2" custScaleX="182455" custScaleY="153912" custLinFactNeighborX="85008" custLinFactNeighborY="-7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FC957-01B4-4762-992D-0290F15650C7}" type="pres">
      <dgm:prSet presAssocID="{324DC602-723C-402A-84E6-FF21C378CFA9}" presName="funnel" presStyleLbl="trAlignAcc1" presStyleIdx="0" presStyleCnt="1" custScaleX="91772" custScaleY="109379" custLinFactNeighborX="8286" custLinFactNeighborY="7508"/>
      <dgm:spPr>
        <a:solidFill>
          <a:schemeClr val="accent1">
            <a:lumMod val="60000"/>
            <a:lumOff val="40000"/>
            <a:alpha val="40000"/>
          </a:schemeClr>
        </a:solidFill>
      </dgm:spPr>
    </dgm:pt>
  </dgm:ptLst>
  <dgm:cxnLst>
    <dgm:cxn modelId="{FCDD5C70-C77F-459E-92A5-7FF19E618830}" type="presOf" srcId="{CE5CEC55-F0B9-4566-824E-BD1F4AFC1F5C}" destId="{946BEC3E-4273-495E-B292-677B5D112A19}" srcOrd="0" destOrd="0" presId="urn:microsoft.com/office/officeart/2005/8/layout/funnel1"/>
    <dgm:cxn modelId="{A04A56D4-3EF6-43FB-BEB5-F74B1E197ACF}" type="presOf" srcId="{324DC602-723C-402A-84E6-FF21C378CFA9}" destId="{33D6FEB8-6917-4F23-9748-E3E93D9C129A}" srcOrd="0" destOrd="0" presId="urn:microsoft.com/office/officeart/2005/8/layout/funnel1"/>
    <dgm:cxn modelId="{97602833-E581-4FFB-BC58-6EAF8AAF386A}" type="presOf" srcId="{4A9BFA0F-B89F-4BA0-ADF5-A7E8B9FE28E8}" destId="{82C8E43F-F038-4781-8356-BA9E6A034F49}" srcOrd="0" destOrd="0" presId="urn:microsoft.com/office/officeart/2005/8/layout/funnel1"/>
    <dgm:cxn modelId="{5F5D5ACA-69C3-4636-9E58-4BDDCE8E6032}" srcId="{324DC602-723C-402A-84E6-FF21C378CFA9}" destId="{4A9BFA0F-B89F-4BA0-ADF5-A7E8B9FE28E8}" srcOrd="0" destOrd="0" parTransId="{8570380C-1717-4750-80E8-60C84D80C77F}" sibTransId="{3E2273FC-6906-427F-9EF5-4FF29C76D71A}"/>
    <dgm:cxn modelId="{E6A2558B-7255-4185-A4F0-42F83FB0A19B}" srcId="{324DC602-723C-402A-84E6-FF21C378CFA9}" destId="{308B8DDC-E6C2-44B8-9588-070D642878EE}" srcOrd="1" destOrd="0" parTransId="{F3477F81-4F0F-431C-BD58-CD4975C1170D}" sibTransId="{2847A8E2-C9B1-4BB3-8473-7A86B3FEDCDC}"/>
    <dgm:cxn modelId="{C0374AB8-4026-4317-BC2F-8C2166A1C2EB}" srcId="{324DC602-723C-402A-84E6-FF21C378CFA9}" destId="{CE5CEC55-F0B9-4566-824E-BD1F4AFC1F5C}" srcOrd="2" destOrd="0" parTransId="{97FD36CA-CE86-46B8-A9AE-218A7A79462B}" sibTransId="{A751C071-B7EA-464E-A1BB-615CDB973391}"/>
    <dgm:cxn modelId="{EC52328D-C693-478D-9E46-D9F14EB4221E}" type="presOf" srcId="{308B8DDC-E6C2-44B8-9588-070D642878EE}" destId="{3C10A26A-F539-4EA7-AE2F-D274071E55C9}" srcOrd="0" destOrd="0" presId="urn:microsoft.com/office/officeart/2005/8/layout/funnel1"/>
    <dgm:cxn modelId="{A057028F-CD65-40E7-821B-85A9920A7C76}" type="presParOf" srcId="{33D6FEB8-6917-4F23-9748-E3E93D9C129A}" destId="{C21CE1DC-7BC7-452B-A8B9-16D061C6451C}" srcOrd="0" destOrd="0" presId="urn:microsoft.com/office/officeart/2005/8/layout/funnel1"/>
    <dgm:cxn modelId="{21114E42-FE6D-4582-8750-11AD4E9DCD9D}" type="presParOf" srcId="{33D6FEB8-6917-4F23-9748-E3E93D9C129A}" destId="{68DE5DF0-543C-4B70-99D7-FC07FDF70E14}" srcOrd="1" destOrd="0" presId="urn:microsoft.com/office/officeart/2005/8/layout/funnel1"/>
    <dgm:cxn modelId="{8A74EDB5-A250-476D-82D0-3945121EF471}" type="presParOf" srcId="{33D6FEB8-6917-4F23-9748-E3E93D9C129A}" destId="{946BEC3E-4273-495E-B292-677B5D112A19}" srcOrd="2" destOrd="0" presId="urn:microsoft.com/office/officeart/2005/8/layout/funnel1"/>
    <dgm:cxn modelId="{D4F93D20-443B-4EBD-ADB1-3BB2F1D529AD}" type="presParOf" srcId="{33D6FEB8-6917-4F23-9748-E3E93D9C129A}" destId="{3C10A26A-F539-4EA7-AE2F-D274071E55C9}" srcOrd="3" destOrd="0" presId="urn:microsoft.com/office/officeart/2005/8/layout/funnel1"/>
    <dgm:cxn modelId="{39458F53-AB34-49E8-8F83-7E7AF7C4B0CD}" type="presParOf" srcId="{33D6FEB8-6917-4F23-9748-E3E93D9C129A}" destId="{82C8E43F-F038-4781-8356-BA9E6A034F49}" srcOrd="4" destOrd="0" presId="urn:microsoft.com/office/officeart/2005/8/layout/funnel1"/>
    <dgm:cxn modelId="{A4184106-CC93-4A71-93CB-79B8150EF3BD}" type="presParOf" srcId="{33D6FEB8-6917-4F23-9748-E3E93D9C129A}" destId="{53AFC957-01B4-4762-992D-0290F15650C7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DC602-723C-402A-84E6-FF21C378CFA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9BFA0F-B89F-4BA0-ADF5-A7E8B9FE28E8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24E80"/>
              </a:solidFill>
              <a:latin typeface="Fira Sans" panose="020B0503050000020004" pitchFamily="34" charset="0"/>
            </a:rPr>
            <a:t>83 вакансии</a:t>
          </a:r>
        </a:p>
      </dgm:t>
    </dgm:pt>
    <dgm:pt modelId="{8570380C-1717-4750-80E8-60C84D80C77F}" type="parTrans" cxnId="{5F5D5ACA-69C3-4636-9E58-4BDDCE8E6032}">
      <dgm:prSet/>
      <dgm:spPr/>
      <dgm:t>
        <a:bodyPr/>
        <a:lstStyle/>
        <a:p>
          <a:endParaRPr lang="ru-RU"/>
        </a:p>
      </dgm:t>
    </dgm:pt>
    <dgm:pt modelId="{3E2273FC-6906-427F-9EF5-4FF29C76D71A}" type="sibTrans" cxnId="{5F5D5ACA-69C3-4636-9E58-4BDDCE8E6032}">
      <dgm:prSet/>
      <dgm:spPr/>
      <dgm:t>
        <a:bodyPr/>
        <a:lstStyle/>
        <a:p>
          <a:endParaRPr lang="ru-RU"/>
        </a:p>
      </dgm:t>
    </dgm:pt>
    <dgm:pt modelId="{308B8DDC-E6C2-44B8-9588-070D642878E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>
              <a:solidFill>
                <a:srgbClr val="024E80"/>
              </a:solidFill>
              <a:latin typeface="Fira Sans" panose="020B0503050000020004" pitchFamily="34" charset="0"/>
            </a:rPr>
            <a:t>32</a:t>
          </a:r>
        </a:p>
      </dgm:t>
    </dgm:pt>
    <dgm:pt modelId="{F3477F81-4F0F-431C-BD58-CD4975C1170D}" type="parTrans" cxnId="{E6A2558B-7255-4185-A4F0-42F83FB0A19B}">
      <dgm:prSet/>
      <dgm:spPr/>
      <dgm:t>
        <a:bodyPr/>
        <a:lstStyle/>
        <a:p>
          <a:endParaRPr lang="ru-RU"/>
        </a:p>
      </dgm:t>
    </dgm:pt>
    <dgm:pt modelId="{2847A8E2-C9B1-4BB3-8473-7A86B3FEDCDC}" type="sibTrans" cxnId="{E6A2558B-7255-4185-A4F0-42F83FB0A19B}">
      <dgm:prSet/>
      <dgm:spPr/>
      <dgm:t>
        <a:bodyPr/>
        <a:lstStyle/>
        <a:p>
          <a:endParaRPr lang="ru-RU"/>
        </a:p>
      </dgm:t>
    </dgm:pt>
    <dgm:pt modelId="{CE5CEC55-F0B9-4566-824E-BD1F4AFC1F5C}">
      <dgm:prSet phldrT="[Текст]" custT="1"/>
      <dgm:spPr/>
      <dgm:t>
        <a:bodyPr/>
        <a:lstStyle/>
        <a:p>
          <a:endParaRPr lang="ru-RU" sz="4400" b="1" dirty="0">
            <a:solidFill>
              <a:srgbClr val="024E80"/>
            </a:solidFill>
            <a:latin typeface="Fira Sans" panose="020B0503050000020004" pitchFamily="34" charset="0"/>
          </a:endParaRPr>
        </a:p>
      </dgm:t>
    </dgm:pt>
    <dgm:pt modelId="{A751C071-B7EA-464E-A1BB-615CDB973391}" type="sibTrans" cxnId="{C0374AB8-4026-4317-BC2F-8C2166A1C2EB}">
      <dgm:prSet/>
      <dgm:spPr/>
      <dgm:t>
        <a:bodyPr/>
        <a:lstStyle/>
        <a:p>
          <a:endParaRPr lang="ru-RU"/>
        </a:p>
      </dgm:t>
    </dgm:pt>
    <dgm:pt modelId="{97FD36CA-CE86-46B8-A9AE-218A7A79462B}" type="parTrans" cxnId="{C0374AB8-4026-4317-BC2F-8C2166A1C2EB}">
      <dgm:prSet/>
      <dgm:spPr/>
      <dgm:t>
        <a:bodyPr/>
        <a:lstStyle/>
        <a:p>
          <a:endParaRPr lang="ru-RU"/>
        </a:p>
      </dgm:t>
    </dgm:pt>
    <dgm:pt modelId="{33D6FEB8-6917-4F23-9748-E3E93D9C129A}" type="pres">
      <dgm:prSet presAssocID="{324DC602-723C-402A-84E6-FF21C378CFA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CE1DC-7BC7-452B-A8B9-16D061C6451C}" type="pres">
      <dgm:prSet presAssocID="{324DC602-723C-402A-84E6-FF21C378CFA9}" presName="ellipse" presStyleLbl="trBgShp" presStyleIdx="0" presStyleCnt="1" custLinFactNeighborX="12172" custLinFactNeighborY="2553"/>
      <dgm:spPr/>
    </dgm:pt>
    <dgm:pt modelId="{68DE5DF0-543C-4B70-99D7-FC07FDF70E14}" type="pres">
      <dgm:prSet presAssocID="{324DC602-723C-402A-84E6-FF21C378CFA9}" presName="arrow1" presStyleLbl="fgShp" presStyleIdx="0" presStyleCnt="1" custScaleX="61789" custScaleY="144594" custLinFactY="20452" custLinFactNeighborX="67765" custLinFactNeighborY="100000"/>
      <dgm:spPr>
        <a:solidFill>
          <a:srgbClr val="C00000"/>
        </a:solidFill>
      </dgm:spPr>
    </dgm:pt>
    <dgm:pt modelId="{946BEC3E-4273-495E-B292-677B5D112A19}" type="pres">
      <dgm:prSet presAssocID="{324DC602-723C-402A-84E6-FF21C378CFA9}" presName="rectangle" presStyleLbl="revTx" presStyleIdx="0" presStyleCnt="1" custScaleX="23619" custScaleY="86716" custLinFactNeighborX="9621" custLinFactNeighborY="-2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0A26A-F539-4EA7-AE2F-D274071E55C9}" type="pres">
      <dgm:prSet presAssocID="{308B8DDC-E6C2-44B8-9588-070D642878EE}" presName="item1" presStyleLbl="node1" presStyleIdx="0" presStyleCnt="2" custLinFactNeighborX="23244" custLinFactNeighborY="39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8E43F-F038-4781-8356-BA9E6A034F49}" type="pres">
      <dgm:prSet presAssocID="{CE5CEC55-F0B9-4566-824E-BD1F4AFC1F5C}" presName="item2" presStyleLbl="node1" presStyleIdx="1" presStyleCnt="2" custScaleX="182861" custScaleY="153912" custLinFactNeighborX="94800" custLinFactNeighborY="-15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FC957-01B4-4762-992D-0290F15650C7}" type="pres">
      <dgm:prSet presAssocID="{324DC602-723C-402A-84E6-FF21C378CFA9}" presName="funnel" presStyleLbl="trAlignAcc1" presStyleIdx="0" presStyleCnt="1" custScaleX="91772" custScaleY="109379" custLinFactNeighborX="10828" custLinFactNeighborY="7849"/>
      <dgm:spPr>
        <a:solidFill>
          <a:schemeClr val="accent1">
            <a:lumMod val="60000"/>
            <a:lumOff val="40000"/>
            <a:alpha val="40000"/>
          </a:schemeClr>
        </a:solidFill>
      </dgm:spPr>
    </dgm:pt>
  </dgm:ptLst>
  <dgm:cxnLst>
    <dgm:cxn modelId="{FCDD5C70-C77F-459E-92A5-7FF19E618830}" type="presOf" srcId="{CE5CEC55-F0B9-4566-824E-BD1F4AFC1F5C}" destId="{946BEC3E-4273-495E-B292-677B5D112A19}" srcOrd="0" destOrd="0" presId="urn:microsoft.com/office/officeart/2005/8/layout/funnel1"/>
    <dgm:cxn modelId="{A04A56D4-3EF6-43FB-BEB5-F74B1E197ACF}" type="presOf" srcId="{324DC602-723C-402A-84E6-FF21C378CFA9}" destId="{33D6FEB8-6917-4F23-9748-E3E93D9C129A}" srcOrd="0" destOrd="0" presId="urn:microsoft.com/office/officeart/2005/8/layout/funnel1"/>
    <dgm:cxn modelId="{97602833-E581-4FFB-BC58-6EAF8AAF386A}" type="presOf" srcId="{4A9BFA0F-B89F-4BA0-ADF5-A7E8B9FE28E8}" destId="{82C8E43F-F038-4781-8356-BA9E6A034F49}" srcOrd="0" destOrd="0" presId="urn:microsoft.com/office/officeart/2005/8/layout/funnel1"/>
    <dgm:cxn modelId="{5F5D5ACA-69C3-4636-9E58-4BDDCE8E6032}" srcId="{324DC602-723C-402A-84E6-FF21C378CFA9}" destId="{4A9BFA0F-B89F-4BA0-ADF5-A7E8B9FE28E8}" srcOrd="0" destOrd="0" parTransId="{8570380C-1717-4750-80E8-60C84D80C77F}" sibTransId="{3E2273FC-6906-427F-9EF5-4FF29C76D71A}"/>
    <dgm:cxn modelId="{E6A2558B-7255-4185-A4F0-42F83FB0A19B}" srcId="{324DC602-723C-402A-84E6-FF21C378CFA9}" destId="{308B8DDC-E6C2-44B8-9588-070D642878EE}" srcOrd="1" destOrd="0" parTransId="{F3477F81-4F0F-431C-BD58-CD4975C1170D}" sibTransId="{2847A8E2-C9B1-4BB3-8473-7A86B3FEDCDC}"/>
    <dgm:cxn modelId="{C0374AB8-4026-4317-BC2F-8C2166A1C2EB}" srcId="{324DC602-723C-402A-84E6-FF21C378CFA9}" destId="{CE5CEC55-F0B9-4566-824E-BD1F4AFC1F5C}" srcOrd="2" destOrd="0" parTransId="{97FD36CA-CE86-46B8-A9AE-218A7A79462B}" sibTransId="{A751C071-B7EA-464E-A1BB-615CDB973391}"/>
    <dgm:cxn modelId="{EC52328D-C693-478D-9E46-D9F14EB4221E}" type="presOf" srcId="{308B8DDC-E6C2-44B8-9588-070D642878EE}" destId="{3C10A26A-F539-4EA7-AE2F-D274071E55C9}" srcOrd="0" destOrd="0" presId="urn:microsoft.com/office/officeart/2005/8/layout/funnel1"/>
    <dgm:cxn modelId="{A057028F-CD65-40E7-821B-85A9920A7C76}" type="presParOf" srcId="{33D6FEB8-6917-4F23-9748-E3E93D9C129A}" destId="{C21CE1DC-7BC7-452B-A8B9-16D061C6451C}" srcOrd="0" destOrd="0" presId="urn:microsoft.com/office/officeart/2005/8/layout/funnel1"/>
    <dgm:cxn modelId="{21114E42-FE6D-4582-8750-11AD4E9DCD9D}" type="presParOf" srcId="{33D6FEB8-6917-4F23-9748-E3E93D9C129A}" destId="{68DE5DF0-543C-4B70-99D7-FC07FDF70E14}" srcOrd="1" destOrd="0" presId="urn:microsoft.com/office/officeart/2005/8/layout/funnel1"/>
    <dgm:cxn modelId="{8A74EDB5-A250-476D-82D0-3945121EF471}" type="presParOf" srcId="{33D6FEB8-6917-4F23-9748-E3E93D9C129A}" destId="{946BEC3E-4273-495E-B292-677B5D112A19}" srcOrd="2" destOrd="0" presId="urn:microsoft.com/office/officeart/2005/8/layout/funnel1"/>
    <dgm:cxn modelId="{D4F93D20-443B-4EBD-ADB1-3BB2F1D529AD}" type="presParOf" srcId="{33D6FEB8-6917-4F23-9748-E3E93D9C129A}" destId="{3C10A26A-F539-4EA7-AE2F-D274071E55C9}" srcOrd="3" destOrd="0" presId="urn:microsoft.com/office/officeart/2005/8/layout/funnel1"/>
    <dgm:cxn modelId="{39458F53-AB34-49E8-8F83-7E7AF7C4B0CD}" type="presParOf" srcId="{33D6FEB8-6917-4F23-9748-E3E93D9C129A}" destId="{82C8E43F-F038-4781-8356-BA9E6A034F49}" srcOrd="4" destOrd="0" presId="urn:microsoft.com/office/officeart/2005/8/layout/funnel1"/>
    <dgm:cxn modelId="{A4184106-CC93-4A71-93CB-79B8150EF3BD}" type="presParOf" srcId="{33D6FEB8-6917-4F23-9748-E3E93D9C129A}" destId="{53AFC957-01B4-4762-992D-0290F15650C7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CE1DC-7BC7-452B-A8B9-16D061C6451C}">
      <dsp:nvSpPr>
        <dsp:cNvPr id="0" name=""/>
        <dsp:cNvSpPr/>
      </dsp:nvSpPr>
      <dsp:spPr>
        <a:xfrm>
          <a:off x="1109385" y="191086"/>
          <a:ext cx="2187985" cy="75985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E5DF0-543C-4B70-99D7-FC07FDF70E14}">
      <dsp:nvSpPr>
        <dsp:cNvPr id="0" name=""/>
        <dsp:cNvSpPr/>
      </dsp:nvSpPr>
      <dsp:spPr>
        <a:xfrm>
          <a:off x="1980657" y="2279154"/>
          <a:ext cx="262002" cy="392396"/>
        </a:xfrm>
        <a:prstGeom prst="downArrow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BEC3E-4273-495E-B292-677B5D112A19}">
      <dsp:nvSpPr>
        <dsp:cNvPr id="0" name=""/>
        <dsp:cNvSpPr/>
      </dsp:nvSpPr>
      <dsp:spPr>
        <a:xfrm>
          <a:off x="1895905" y="2271167"/>
          <a:ext cx="480725" cy="44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b="1" kern="1200" dirty="0">
            <a:solidFill>
              <a:srgbClr val="024E80"/>
            </a:solidFill>
            <a:latin typeface="Fira Sans" panose="020B0503050000020004" pitchFamily="34" charset="0"/>
          </a:endParaRPr>
        </a:p>
      </dsp:txBody>
      <dsp:txXfrm>
        <a:off x="1895905" y="2271167"/>
        <a:ext cx="480725" cy="441240"/>
      </dsp:txXfrm>
    </dsp:sp>
    <dsp:sp modelId="{3C10A26A-F539-4EA7-AE2F-D274071E55C9}">
      <dsp:nvSpPr>
        <dsp:cNvPr id="0" name=""/>
        <dsp:cNvSpPr/>
      </dsp:nvSpPr>
      <dsp:spPr>
        <a:xfrm>
          <a:off x="1745190" y="1309598"/>
          <a:ext cx="763250" cy="76325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24E80"/>
              </a:solidFill>
              <a:latin typeface="Fira Sans" panose="020B0503050000020004" pitchFamily="34" charset="0"/>
            </a:rPr>
            <a:t>35</a:t>
          </a:r>
        </a:p>
      </dsp:txBody>
      <dsp:txXfrm>
        <a:off x="1856965" y="1421373"/>
        <a:ext cx="539700" cy="539700"/>
      </dsp:txXfrm>
    </dsp:sp>
    <dsp:sp modelId="{82C8E43F-F038-4781-8356-BA9E6A034F49}">
      <dsp:nvSpPr>
        <dsp:cNvPr id="0" name=""/>
        <dsp:cNvSpPr/>
      </dsp:nvSpPr>
      <dsp:spPr>
        <a:xfrm>
          <a:off x="1426547" y="154745"/>
          <a:ext cx="1392588" cy="1174734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24E80"/>
              </a:solidFill>
              <a:latin typeface="Fira Sans" panose="020B0503050000020004" pitchFamily="34" charset="0"/>
            </a:rPr>
            <a:t>75 вакансий</a:t>
          </a:r>
        </a:p>
      </dsp:txBody>
      <dsp:txXfrm>
        <a:off x="1630487" y="326781"/>
        <a:ext cx="984708" cy="830662"/>
      </dsp:txXfrm>
    </dsp:sp>
    <dsp:sp modelId="{53AFC957-01B4-4762-992D-0290F15650C7}">
      <dsp:nvSpPr>
        <dsp:cNvPr id="0" name=""/>
        <dsp:cNvSpPr/>
      </dsp:nvSpPr>
      <dsp:spPr>
        <a:xfrm>
          <a:off x="1047615" y="131942"/>
          <a:ext cx="2179178" cy="2077813"/>
        </a:xfrm>
        <a:prstGeom prst="funnel">
          <a:avLst/>
        </a:prstGeom>
        <a:solidFill>
          <a:schemeClr val="accent1">
            <a:lumMod val="60000"/>
            <a:lumOff val="4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CE1DC-7BC7-452B-A8B9-16D061C6451C}">
      <dsp:nvSpPr>
        <dsp:cNvPr id="0" name=""/>
        <dsp:cNvSpPr/>
      </dsp:nvSpPr>
      <dsp:spPr>
        <a:xfrm>
          <a:off x="1110160" y="191086"/>
          <a:ext cx="2187985" cy="75985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E5DF0-543C-4B70-99D7-FC07FDF70E14}">
      <dsp:nvSpPr>
        <dsp:cNvPr id="0" name=""/>
        <dsp:cNvSpPr/>
      </dsp:nvSpPr>
      <dsp:spPr>
        <a:xfrm>
          <a:off x="2097565" y="2298694"/>
          <a:ext cx="262002" cy="392396"/>
        </a:xfrm>
        <a:prstGeom prst="downArrow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BEC3E-4273-495E-B292-677B5D112A19}">
      <dsp:nvSpPr>
        <dsp:cNvPr id="0" name=""/>
        <dsp:cNvSpPr/>
      </dsp:nvSpPr>
      <dsp:spPr>
        <a:xfrm>
          <a:off x="1896680" y="2271167"/>
          <a:ext cx="480725" cy="44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b="1" kern="1200" dirty="0">
            <a:solidFill>
              <a:srgbClr val="024E80"/>
            </a:solidFill>
            <a:latin typeface="Fira Sans" panose="020B0503050000020004" pitchFamily="34" charset="0"/>
          </a:endParaRPr>
        </a:p>
      </dsp:txBody>
      <dsp:txXfrm>
        <a:off x="1896680" y="2271167"/>
        <a:ext cx="480725" cy="441240"/>
      </dsp:txXfrm>
    </dsp:sp>
    <dsp:sp modelId="{3C10A26A-F539-4EA7-AE2F-D274071E55C9}">
      <dsp:nvSpPr>
        <dsp:cNvPr id="0" name=""/>
        <dsp:cNvSpPr/>
      </dsp:nvSpPr>
      <dsp:spPr>
        <a:xfrm>
          <a:off x="1816725" y="1292875"/>
          <a:ext cx="763250" cy="76325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24E80"/>
              </a:solidFill>
              <a:latin typeface="Fira Sans" panose="020B0503050000020004" pitchFamily="34" charset="0"/>
            </a:rPr>
            <a:t>32</a:t>
          </a:r>
        </a:p>
      </dsp:txBody>
      <dsp:txXfrm>
        <a:off x="1928500" y="1404650"/>
        <a:ext cx="539700" cy="539700"/>
      </dsp:txXfrm>
    </dsp:sp>
    <dsp:sp modelId="{82C8E43F-F038-4781-8356-BA9E6A034F49}">
      <dsp:nvSpPr>
        <dsp:cNvPr id="0" name=""/>
        <dsp:cNvSpPr/>
      </dsp:nvSpPr>
      <dsp:spPr>
        <a:xfrm>
          <a:off x="1500510" y="94791"/>
          <a:ext cx="1395687" cy="1174734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24E80"/>
              </a:solidFill>
              <a:latin typeface="Fira Sans" panose="020B0503050000020004" pitchFamily="34" charset="0"/>
            </a:rPr>
            <a:t>83 вакансии</a:t>
          </a:r>
        </a:p>
      </dsp:txBody>
      <dsp:txXfrm>
        <a:off x="1704904" y="266827"/>
        <a:ext cx="986899" cy="830662"/>
      </dsp:txXfrm>
    </dsp:sp>
    <dsp:sp modelId="{53AFC957-01B4-4762-992D-0290F15650C7}">
      <dsp:nvSpPr>
        <dsp:cNvPr id="0" name=""/>
        <dsp:cNvSpPr/>
      </dsp:nvSpPr>
      <dsp:spPr>
        <a:xfrm>
          <a:off x="1108751" y="138420"/>
          <a:ext cx="2179178" cy="2077813"/>
        </a:xfrm>
        <a:prstGeom prst="funnel">
          <a:avLst/>
        </a:prstGeom>
        <a:solidFill>
          <a:schemeClr val="accent1">
            <a:lumMod val="60000"/>
            <a:lumOff val="4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3508A-C667-408D-9D4D-E8D04FFF0EB9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CEC0-7D6D-41EE-A8CF-1AC50D842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19895" y="1143170"/>
            <a:ext cx="5818211" cy="3086015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85503" y="4400280"/>
            <a:ext cx="5486636" cy="3600398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3884081" y="8685104"/>
            <a:ext cx="2972254" cy="458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5DA1AA-C518-4102-BA38-542043F41B1C}" type="slidenum">
              <a:rPr/>
              <a:pPr algn="r">
                <a:lnSpc>
                  <a:spcPct val="100000"/>
                </a:lnSpc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EFF92-C8A5-4561-A1CD-403E7FA64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ACA6ECF-6624-4838-BC04-1C9B67B13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58B70D-35FB-472B-9C5C-AAD8D5B1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A541-3AD1-4A4B-9EBD-BF67DB9FC26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FAD6BA-75C7-42FC-AFCE-878652BD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908620-0A44-483C-8EFC-1AB4D7B5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A581-B486-483C-8B5A-83EA40D89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27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12FCAB-2D88-4AF3-B534-164BC1C22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4096936-878D-4EFE-98B8-B5E466413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0DE529-1164-41F9-B869-ECB4FD9E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A541-3AD1-4A4B-9EBD-BF67DB9FC26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D697A4-5F3E-4C96-81E1-5DF6F99D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DA47B3-B4FA-479C-971A-4D13D4FC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A581-B486-483C-8B5A-83EA40D89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35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9FC20AB-ABF4-48E5-9EF6-8FC6402FC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160024B-9B29-4BD4-8FBE-F180A742B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181BD1-E9B4-40B3-AB33-EF4FF3B9C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A541-3AD1-4A4B-9EBD-BF67DB9FC26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AB691E-5F14-4ACF-9895-4E3A5638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0F6A93-3840-48B5-B0BC-66AD8562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A581-B486-483C-8B5A-83EA40D89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8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A91065-45CC-4E48-B71C-F7DC3CBF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DB5B6A-73B4-437A-AC6D-A0AD4F19B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D56990-EF0F-471D-86F8-17513694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A541-3AD1-4A4B-9EBD-BF67DB9FC26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57B4EE-6688-4C2D-A38A-1ABA6ED7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8A3C60-1699-4845-B804-9EF163C6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A581-B486-483C-8B5A-83EA40D89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59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F489B4-BEAE-4CE9-AE4D-0C5AA01C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C06AAD-756D-4F79-AD90-B18F49AE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E9A2AD-BA09-4B13-8286-3282BF33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A541-3AD1-4A4B-9EBD-BF67DB9FC26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DC835E-3EC4-4685-AB33-D0ADA49E9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BD4644-A1BC-4F0F-92CB-BD12081E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A581-B486-483C-8B5A-83EA40D89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58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EAAE19-AF34-4437-8C8A-9AE37F0A1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7B4EBC-484D-4354-ACE1-E1B405C7D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A54FE8-EB5A-4519-A4E2-09D59F6F5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51B9C04-BCD9-4181-B67B-58792D45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A541-3AD1-4A4B-9EBD-BF67DB9FC26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35BD6F-8C67-4CFB-A5C0-69B04427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E3E632-78F1-453A-AC1A-9C21AC0D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A581-B486-483C-8B5A-83EA40D89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390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6FA8B7-9450-4C77-9290-0595CB64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749528-BF60-4060-8B1A-B7B66529B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91CCC7D-9CAE-45E1-9069-BC551E784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78EAF5A-3BED-4BF2-89CB-AA6DD0E29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5A18C51-A47F-4B55-839C-32CC13292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2DF7A63-3F0A-438B-A3C2-5841A83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A541-3AD1-4A4B-9EBD-BF67DB9FC26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C3680AC-D7C5-4851-9F5B-659245C9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67C85F3-985E-4950-A1A0-60BE8416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A581-B486-483C-8B5A-83EA40D89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20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74124B-073A-4EF5-8F5A-CF92FBA6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D467C32-3675-415E-964C-237A765D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A541-3AD1-4A4B-9EBD-BF67DB9FC26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F2F2297-953B-4044-9807-ABE82C84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A768A4D-0BC5-48C7-90AB-22608B95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A581-B486-483C-8B5A-83EA40D89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51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D3BE3C2-F009-4A86-9FD6-C268A036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A541-3AD1-4A4B-9EBD-BF67DB9FC26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B438FD5-B1EB-4C17-99F9-DE79897E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9751C8C-930A-4102-86C7-D9DF1F2F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A581-B486-483C-8B5A-83EA40D89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06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852D88-A320-482C-87AD-FE7308ACF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76D2CB-74E5-4DCB-9BA8-C3ABF4AA9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78E6A09-4CDF-4E71-B11C-A2372102F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B3712E-4EFC-4E0D-A006-10E3B53CD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A541-3AD1-4A4B-9EBD-BF67DB9FC26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D5AE01-2C2B-4CDF-B7D4-232695A7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D27CA4-FC4D-4644-BECB-7F8D0C4C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A581-B486-483C-8B5A-83EA40D89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01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845777-6D61-446E-AAE7-54E886F3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740B516-8578-4B34-A55C-FB733EAFC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3031C10-B3B8-462C-A888-C5AAD652C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7D45B1-4D83-4AF9-85E0-D164FAB4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A541-3AD1-4A4B-9EBD-BF67DB9FC26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670ABA-BE1D-43A1-8305-BF834AF5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53418A-90BD-42EE-B63B-440C4BA8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A581-B486-483C-8B5A-83EA40D89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576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D4F58F-97B5-4EF0-9D59-924F0BCC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28816AC-E8F9-4EC8-B8F7-652529D40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BEC4CB-5C46-43C4-8867-54FAA2132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BA541-3AD1-4A4B-9EBD-BF67DB9FC261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723138-228E-452C-8B29-070324CA6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440F9A-3098-40FC-89CB-0991DAEC5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0A581-B486-483C-8B5A-83EA40D89D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3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17" Type="http://schemas.microsoft.com/office/2007/relationships/diagramDrawing" Target="../diagrams/drawing3.xml"/><Relationship Id="rId2" Type="http://schemas.openxmlformats.org/officeDocument/2006/relationships/image" Target="../media/image3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5" Type="http://schemas.openxmlformats.org/officeDocument/2006/relationships/diagramData" Target="../diagrams/data1.xml"/><Relationship Id="rId10" Type="http://schemas.openxmlformats.org/officeDocument/2006/relationships/diagramLayout" Target="../diagrams/layout2.xml"/><Relationship Id="rId4" Type="http://schemas.openxmlformats.org/officeDocument/2006/relationships/image" Target="../media/image7.png"/><Relationship Id="rId9" Type="http://schemas.openxmlformats.org/officeDocument/2006/relationships/diagramData" Target="../diagrams/data2.xml"/><Relationship Id="rId14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7D5B820-0F8C-4523-A721-922AA49A0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280540-F555-4387-A2F1-251404623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8866" y="349135"/>
            <a:ext cx="1534443" cy="128342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0EF8BF9-0F7E-4D0F-B43F-0DC49CC07315}"/>
              </a:ext>
            </a:extLst>
          </p:cNvPr>
          <p:cNvSpPr/>
          <p:nvPr/>
        </p:nvSpPr>
        <p:spPr>
          <a:xfrm>
            <a:off x="0" y="2545681"/>
            <a:ext cx="12192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взаимодействия</a:t>
            </a: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Чувашского государственного университета</a:t>
            </a:r>
            <a:endParaRPr lang="ru-RU" sz="2400" b="1" dirty="0">
              <a:solidFill>
                <a:schemeClr val="bg1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chemeClr val="bg1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chemeClr val="bg1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предприятиями</a:t>
            </a:r>
            <a:endParaRPr lang="ru-RU" sz="2400" b="1" dirty="0">
              <a:solidFill>
                <a:schemeClr val="bg1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обеспечению кадровой потребности</a:t>
            </a:r>
            <a:endParaRPr lang="ru-RU" sz="2400" b="1" dirty="0">
              <a:solidFill>
                <a:schemeClr val="bg1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FD96E3E-AE42-49B8-A0F6-0B9A9AE79098}"/>
              </a:ext>
            </a:extLst>
          </p:cNvPr>
          <p:cNvSpPr/>
          <p:nvPr/>
        </p:nvSpPr>
        <p:spPr>
          <a:xfrm>
            <a:off x="5708073" y="5008973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sz="1600" b="1" dirty="0">
                <a:solidFill>
                  <a:schemeClr val="bg1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endParaRPr lang="ru-RU" sz="1600" b="1" dirty="0">
              <a:solidFill>
                <a:schemeClr val="bg1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ru-RU" sz="1600" dirty="0" smtClean="0">
                <a:solidFill>
                  <a:schemeClr val="bg1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ректор Чувашского государственного университета </a:t>
            </a:r>
          </a:p>
          <a:p>
            <a:pPr algn="r">
              <a:lnSpc>
                <a:spcPct val="115000"/>
              </a:lnSpc>
            </a:pPr>
            <a:r>
              <a:rPr lang="ru-RU" sz="1600" dirty="0" smtClean="0">
                <a:solidFill>
                  <a:schemeClr val="bg1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Александров Андрей Юрьевич</a:t>
            </a:r>
            <a:endParaRPr lang="ru-RU" sz="1600" dirty="0">
              <a:solidFill>
                <a:schemeClr val="bg1"/>
              </a:solidFill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4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ECA38A6-98EB-4761-9CC3-F18D3B20B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"/>
                    </a14:imgEffect>
                    <a14:imgEffect>
                      <a14:colorTemperature colorTemp="9059"/>
                    </a14:imgEffect>
                    <a14:imgEffect>
                      <a14:saturation sat="49000"/>
                    </a14:imgEffect>
                    <a14:imgEffect>
                      <a14:brightnessContrast bright="18000" contrast="24000"/>
                    </a14:imgEffect>
                  </a14:imgLayer>
                </a14:imgProps>
              </a:ext>
            </a:extLst>
          </a:blip>
          <a:srcRect l="4994" t="12377" r="2436" b="982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EE5787D-0F73-42E5-8B17-2683F9838283}"/>
              </a:ext>
            </a:extLst>
          </p:cNvPr>
          <p:cNvSpPr/>
          <p:nvPr/>
        </p:nvSpPr>
        <p:spPr>
          <a:xfrm>
            <a:off x="0" y="33337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24E80"/>
                </a:solidFill>
                <a:latin typeface="Fira Sans" panose="020B0503050000020004" pitchFamily="34" charset="0"/>
              </a:rPr>
              <a:t>ЦЕЛЕВОЕ ОБУЧЕНИЕ</a:t>
            </a:r>
            <a:endParaRPr lang="ru-RU" sz="2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1432AD8D-CA1C-4D53-A9F2-BDAD12A4CA38}"/>
              </a:ext>
            </a:extLst>
          </p:cNvPr>
          <p:cNvSpPr/>
          <p:nvPr/>
        </p:nvSpPr>
        <p:spPr>
          <a:xfrm>
            <a:off x="2679192" y="1242584"/>
            <a:ext cx="9144132" cy="7169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</a:rPr>
              <a:t>Система наставничества над студентами и выпускниками университета.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1428A31D-57BF-4245-BA44-E38F8A7351A7}"/>
              </a:ext>
            </a:extLst>
          </p:cNvPr>
          <p:cNvSpPr/>
          <p:nvPr/>
        </p:nvSpPr>
        <p:spPr>
          <a:xfrm>
            <a:off x="2679192" y="2052838"/>
            <a:ext cx="9144132" cy="7169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24E80"/>
                </a:solidFill>
              </a:rPr>
              <a:t>Индивидуальные образовательные траектории, адаптированные к запросам предприятий.</a:t>
            </a:r>
            <a:endParaRPr lang="ru-RU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47CC7A36-4563-48AB-9E7D-C470C022C169}"/>
              </a:ext>
            </a:extLst>
          </p:cNvPr>
          <p:cNvSpPr/>
          <p:nvPr/>
        </p:nvSpPr>
        <p:spPr>
          <a:xfrm>
            <a:off x="2670565" y="2854465"/>
            <a:ext cx="9144131" cy="7169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</a:rPr>
              <a:t>Дополнительная стипендия за счет предприятия.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08C2F47E-7E62-462B-A10A-B4E653273DF4}"/>
              </a:ext>
            </a:extLst>
          </p:cNvPr>
          <p:cNvSpPr/>
          <p:nvPr/>
        </p:nvSpPr>
        <p:spPr>
          <a:xfrm>
            <a:off x="2721289" y="3664719"/>
            <a:ext cx="9162419" cy="7169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</a:rPr>
              <a:t>Стажировка у работодателя в объеме 20 часов каждую неделю, начиная </a:t>
            </a:r>
            <a:r>
              <a:rPr lang="en-US" dirty="0">
                <a:solidFill>
                  <a:srgbClr val="024E80"/>
                </a:solidFill>
                <a:latin typeface="Fira Sans" panose="020B0503050000020004" pitchFamily="34" charset="0"/>
              </a:rPr>
              <a:t>                     </a:t>
            </a:r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</a:rPr>
              <a:t>с 1 сентября в период обучения за исключением каникул.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DFB7E651-D746-4BC3-BECA-909FD379B083}"/>
              </a:ext>
            </a:extLst>
          </p:cNvPr>
          <p:cNvSpPr/>
          <p:nvPr/>
        </p:nvSpPr>
        <p:spPr>
          <a:xfrm>
            <a:off x="2616219" y="4479444"/>
            <a:ext cx="9189851" cy="71697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</a:rPr>
              <a:t>Заключение договоров о Целевом обучении в процессе обучения студентов                                  (по результатам пройденных практик и индивидуальных встреч).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784CE5E6-0F9D-4582-A5AE-4133D310BE50}"/>
              </a:ext>
            </a:extLst>
          </p:cNvPr>
          <p:cNvSpPr/>
          <p:nvPr/>
        </p:nvSpPr>
        <p:spPr>
          <a:xfrm>
            <a:off x="2651242" y="5298875"/>
            <a:ext cx="9180707" cy="837562"/>
          </a:xfrm>
          <a:prstGeom prst="roundRect">
            <a:avLst/>
          </a:prstGeom>
          <a:solidFill>
            <a:srgbClr val="B3E0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</a:rPr>
              <a:t>Возможность совмещения обучения и работы на предприятии, как итог получение трудового стажа и опыта работы, сокращение адаптационного периода на рабочем месте, ранний старт карьерной траектории.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510F4C7-9149-400E-990D-4F6D97B437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65" y="161622"/>
            <a:ext cx="612796" cy="492443"/>
          </a:xfrm>
          <a:prstGeom prst="rect">
            <a:avLst/>
          </a:prstGeom>
        </p:spPr>
      </p:pic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xmlns="" id="{091FA297-2750-49FF-AB90-B4426394A9BD}"/>
              </a:ext>
            </a:extLst>
          </p:cNvPr>
          <p:cNvSpPr/>
          <p:nvPr/>
        </p:nvSpPr>
        <p:spPr>
          <a:xfrm>
            <a:off x="1283928" y="3139652"/>
            <a:ext cx="160652" cy="40075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пятиугольник 20">
            <a:extLst>
              <a:ext uri="{FF2B5EF4-FFF2-40B4-BE49-F238E27FC236}">
                <a16:creationId xmlns:a16="http://schemas.microsoft.com/office/drawing/2014/main" xmlns="" id="{F80C393A-2C5A-408C-A80E-1B36CAFF11DD}"/>
              </a:ext>
            </a:extLst>
          </p:cNvPr>
          <p:cNvSpPr/>
          <p:nvPr/>
        </p:nvSpPr>
        <p:spPr>
          <a:xfrm rot="5400000">
            <a:off x="577261" y="1415418"/>
            <a:ext cx="1549823" cy="1626782"/>
          </a:xfrm>
          <a:prstGeom prst="homePlate">
            <a:avLst/>
          </a:prstGeom>
          <a:solidFill>
            <a:srgbClr val="B3E0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Целевое </a:t>
            </a:r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</a:rPr>
              <a:t>обучение</a:t>
            </a:r>
          </a:p>
        </p:txBody>
      </p:sp>
      <p:pic>
        <p:nvPicPr>
          <p:cNvPr id="3" name="Рисунок 2" descr="Портфель">
            <a:extLst>
              <a:ext uri="{FF2B5EF4-FFF2-40B4-BE49-F238E27FC236}">
                <a16:creationId xmlns:a16="http://schemas.microsoft.com/office/drawing/2014/main" xmlns="" id="{6D73D3D4-D390-4807-9152-2B20F5D653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53514" y="191889"/>
            <a:ext cx="633418" cy="633418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7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3646852"/>
            <a:ext cx="2659981" cy="174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45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778281B-EC0C-41D5-9A95-90F85D7F4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"/>
                    </a14:imgEffect>
                    <a14:imgEffect>
                      <a14:colorTemperature colorTemp="9059"/>
                    </a14:imgEffect>
                    <a14:imgEffect>
                      <a14:saturation sat="49000"/>
                    </a14:imgEffect>
                    <a14:imgEffect>
                      <a14:brightnessContrast bright="18000" contrast="24000"/>
                    </a14:imgEffect>
                  </a14:imgLayer>
                </a14:imgProps>
              </a:ext>
            </a:extLst>
          </a:blip>
          <a:srcRect l="4994" t="12377" r="2436" b="982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4A73CA8-4BC8-4450-9BD5-68C8EBDD63D0}"/>
              </a:ext>
            </a:extLst>
          </p:cNvPr>
          <p:cNvSpPr/>
          <p:nvPr/>
        </p:nvSpPr>
        <p:spPr>
          <a:xfrm>
            <a:off x="0" y="33337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ЦЕЛЕВОЕ ОБУЧЕНИЕ - ПОДГОТОВКА МОЛОДЫХ СПЕЦИАЛИСТОВ</a:t>
            </a:r>
            <a:endParaRPr lang="ru-RU" sz="2400" b="1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8ACFE2F-8C2D-44C2-B382-684191D86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6286785"/>
              </p:ext>
            </p:extLst>
          </p:nvPr>
        </p:nvGraphicFramePr>
        <p:xfrm>
          <a:off x="548784" y="2304764"/>
          <a:ext cx="11039567" cy="240439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159181">
                  <a:extLst>
                    <a:ext uri="{9D8B030D-6E8A-4147-A177-3AD203B41FA5}">
                      <a16:colId xmlns:a16="http://schemas.microsoft.com/office/drawing/2014/main" xmlns="" val="4287365556"/>
                    </a:ext>
                  </a:extLst>
                </a:gridCol>
                <a:gridCol w="1144230">
                  <a:extLst>
                    <a:ext uri="{9D8B030D-6E8A-4147-A177-3AD203B41FA5}">
                      <a16:colId xmlns:a16="http://schemas.microsoft.com/office/drawing/2014/main" xmlns="" val="1180831368"/>
                    </a:ext>
                  </a:extLst>
                </a:gridCol>
                <a:gridCol w="1144230">
                  <a:extLst>
                    <a:ext uri="{9D8B030D-6E8A-4147-A177-3AD203B41FA5}">
                      <a16:colId xmlns:a16="http://schemas.microsoft.com/office/drawing/2014/main" xmlns="" val="3164960874"/>
                    </a:ext>
                  </a:extLst>
                </a:gridCol>
                <a:gridCol w="1144230">
                  <a:extLst>
                    <a:ext uri="{9D8B030D-6E8A-4147-A177-3AD203B41FA5}">
                      <a16:colId xmlns:a16="http://schemas.microsoft.com/office/drawing/2014/main" xmlns="" val="368692815"/>
                    </a:ext>
                  </a:extLst>
                </a:gridCol>
                <a:gridCol w="1314476">
                  <a:extLst>
                    <a:ext uri="{9D8B030D-6E8A-4147-A177-3AD203B41FA5}">
                      <a16:colId xmlns:a16="http://schemas.microsoft.com/office/drawing/2014/main" xmlns="" val="2769237748"/>
                    </a:ext>
                  </a:extLst>
                </a:gridCol>
                <a:gridCol w="1251120">
                  <a:extLst>
                    <a:ext uri="{9D8B030D-6E8A-4147-A177-3AD203B41FA5}">
                      <a16:colId xmlns:a16="http://schemas.microsoft.com/office/drawing/2014/main" xmlns="" val="2716266858"/>
                    </a:ext>
                  </a:extLst>
                </a:gridCol>
                <a:gridCol w="1882100">
                  <a:extLst>
                    <a:ext uri="{9D8B030D-6E8A-4147-A177-3AD203B41FA5}">
                      <a16:colId xmlns:a16="http://schemas.microsoft.com/office/drawing/2014/main" xmlns="" val="1317535639"/>
                    </a:ext>
                  </a:extLst>
                </a:gridCol>
              </a:tblGrid>
              <a:tr h="87685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Год приема</a:t>
                      </a:r>
                    </a:p>
                  </a:txBody>
                  <a:tcPr marL="68580" marR="68580" marT="0" marB="0" anchor="ctr">
                    <a:solidFill>
                      <a:srgbClr val="024E8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2016-2018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024E8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2019</a:t>
                      </a:r>
                    </a:p>
                  </a:txBody>
                  <a:tcPr marL="68580" marR="68580" marT="0" marB="0" anchor="ctr">
                    <a:solidFill>
                      <a:srgbClr val="024E8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2020</a:t>
                      </a:r>
                    </a:p>
                  </a:txBody>
                  <a:tcPr marL="68580" marR="68580" marT="0" marB="0" anchor="ctr">
                    <a:solidFill>
                      <a:srgbClr val="024E8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2021</a:t>
                      </a:r>
                    </a:p>
                  </a:txBody>
                  <a:tcPr marL="68580" marR="68580" marT="0" marB="0" anchor="ctr">
                    <a:solidFill>
                      <a:srgbClr val="024E8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2022</a:t>
                      </a:r>
                    </a:p>
                  </a:txBody>
                  <a:tcPr marL="68580" marR="68580" marT="0" marB="0" anchor="ctr">
                    <a:solidFill>
                      <a:srgbClr val="024E8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solidFill>
                      <a:srgbClr val="024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912244"/>
                  </a:ext>
                </a:extLst>
              </a:tr>
              <a:tr h="75820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Количество </a:t>
                      </a:r>
                      <a:r>
                        <a:rPr lang="ru-RU" sz="2000" dirty="0" err="1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целевиков</a:t>
                      </a:r>
                      <a:endParaRPr lang="ru-RU" sz="2000" dirty="0">
                        <a:solidFill>
                          <a:srgbClr val="024E80"/>
                        </a:solidFill>
                        <a:effectLst/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7</a:t>
                      </a:r>
                      <a:endParaRPr lang="ru-RU" sz="2000" dirty="0">
                        <a:solidFill>
                          <a:srgbClr val="024E80"/>
                        </a:solidFill>
                        <a:effectLst/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18</a:t>
                      </a:r>
                      <a:endParaRPr lang="ru-RU" sz="2000" dirty="0">
                        <a:solidFill>
                          <a:srgbClr val="024E80"/>
                        </a:solidFill>
                        <a:effectLst/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21</a:t>
                      </a:r>
                      <a:endParaRPr lang="ru-RU" sz="2000" dirty="0">
                        <a:solidFill>
                          <a:srgbClr val="024E80"/>
                        </a:solidFill>
                        <a:effectLst/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79</a:t>
                      </a:r>
                      <a:endParaRPr lang="ru-RU" sz="2000" dirty="0">
                        <a:solidFill>
                          <a:srgbClr val="024E80"/>
                        </a:solidFill>
                        <a:effectLst/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96</a:t>
                      </a:r>
                      <a:endParaRPr lang="ru-RU" sz="2000" dirty="0">
                        <a:solidFill>
                          <a:srgbClr val="024E80"/>
                        </a:solidFill>
                        <a:effectLst/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221</a:t>
                      </a:r>
                      <a:endParaRPr lang="ru-RU" sz="2000" b="1" dirty="0">
                        <a:solidFill>
                          <a:srgbClr val="024E80"/>
                        </a:solidFill>
                        <a:effectLst/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8859682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Количество </a:t>
                      </a:r>
                      <a:r>
                        <a:rPr lang="ru-RU" sz="2000" dirty="0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предприятий</a:t>
                      </a:r>
                    </a:p>
                  </a:txBody>
                  <a:tcPr marL="68580" marR="68580" marT="0" marB="0" anchor="ctr"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7</a:t>
                      </a:r>
                      <a:endParaRPr lang="ru-RU" sz="2000" dirty="0">
                        <a:solidFill>
                          <a:srgbClr val="024E80"/>
                        </a:solidFill>
                        <a:effectLst/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14</a:t>
                      </a:r>
                      <a:endParaRPr lang="ru-RU" sz="2000" dirty="0">
                        <a:solidFill>
                          <a:srgbClr val="024E80"/>
                        </a:solidFill>
                        <a:effectLst/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13</a:t>
                      </a:r>
                      <a:endParaRPr lang="ru-RU" sz="2000" dirty="0">
                        <a:solidFill>
                          <a:srgbClr val="024E80"/>
                        </a:solidFill>
                        <a:effectLst/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33</a:t>
                      </a:r>
                      <a:endParaRPr lang="ru-RU" sz="2000" dirty="0">
                        <a:solidFill>
                          <a:srgbClr val="024E80"/>
                        </a:solidFill>
                        <a:effectLst/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42</a:t>
                      </a:r>
                      <a:endParaRPr lang="ru-RU" sz="2000" dirty="0">
                        <a:solidFill>
                          <a:srgbClr val="024E80"/>
                        </a:solidFill>
                        <a:effectLst/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24E80"/>
                          </a:solidFill>
                          <a:effectLst/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79</a:t>
                      </a:r>
                      <a:endParaRPr lang="ru-RU" sz="2000" b="1" dirty="0">
                        <a:solidFill>
                          <a:srgbClr val="024E80"/>
                        </a:solidFill>
                        <a:effectLst/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3405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D56A4C-1E90-4DB2-8480-1748484295BE}"/>
              </a:ext>
            </a:extLst>
          </p:cNvPr>
          <p:cNvSpPr txBox="1"/>
          <p:nvPr/>
        </p:nvSpPr>
        <p:spPr>
          <a:xfrm>
            <a:off x="1552352" y="1060216"/>
            <a:ext cx="100380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/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Заказ на кадры. </a:t>
            </a:r>
            <a:r>
              <a:rPr lang="ru-RU" sz="2000" dirty="0">
                <a:solidFill>
                  <a:srgbClr val="024E80"/>
                </a:solidFill>
                <a:effectLst/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Не меньшее значение играют программы целевого обучения, когда в вузе учитывают запросы конкретного предприятия. </a:t>
            </a:r>
            <a:endParaRPr lang="ru-RU" sz="2000" dirty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9439CF-C07C-4D39-9CC4-D52A80035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65" y="161622"/>
            <a:ext cx="612796" cy="492443"/>
          </a:xfrm>
          <a:prstGeom prst="rect">
            <a:avLst/>
          </a:prstGeom>
        </p:spPr>
      </p:pic>
      <p:pic>
        <p:nvPicPr>
          <p:cNvPr id="3" name="Рисунок 2" descr="Мозговой штурм группы">
            <a:extLst>
              <a:ext uri="{FF2B5EF4-FFF2-40B4-BE49-F238E27FC236}">
                <a16:creationId xmlns:a16="http://schemas.microsoft.com/office/drawing/2014/main" xmlns="" id="{5B800ED9-5A30-4AD7-859F-1B9CC1A56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1569" y="1081681"/>
            <a:ext cx="914400" cy="914400"/>
          </a:xfrm>
          <a:prstGeom prst="rect">
            <a:avLst/>
          </a:prstGeom>
        </p:spPr>
      </p:pic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xmlns="" id="{53E6D985-F517-4A63-9141-6D22EEFDBFDC}"/>
              </a:ext>
            </a:extLst>
          </p:cNvPr>
          <p:cNvSpPr/>
          <p:nvPr/>
        </p:nvSpPr>
        <p:spPr>
          <a:xfrm>
            <a:off x="536669" y="5251230"/>
            <a:ext cx="11053762" cy="973737"/>
          </a:xfrm>
          <a:prstGeom prst="homePlate">
            <a:avLst>
              <a:gd name="adj" fmla="val 325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24E80"/>
                </a:solidFill>
              </a:rPr>
              <a:t>Целевой прием и целевое обучение позволяют включить в учебный процесс </a:t>
            </a:r>
          </a:p>
          <a:p>
            <a:r>
              <a:rPr lang="ru-RU" sz="2000" dirty="0" smtClean="0">
                <a:solidFill>
                  <a:srgbClr val="024E80"/>
                </a:solidFill>
              </a:rPr>
              <a:t>образовательные модули, согласованные с работодателями,</a:t>
            </a:r>
          </a:p>
          <a:p>
            <a:r>
              <a:rPr lang="ru-RU" sz="2000" dirty="0" smtClean="0">
                <a:solidFill>
                  <a:srgbClr val="024E80"/>
                </a:solidFill>
              </a:rPr>
              <a:t>что дает выпускникам профильные, нужные компетенции. </a:t>
            </a:r>
            <a:endParaRPr lang="ru-RU" sz="2000" dirty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7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214672A-56E3-4FAB-A872-094E34CD1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"/>
                    </a14:imgEffect>
                    <a14:imgEffect>
                      <a14:colorTemperature colorTemp="9059"/>
                    </a14:imgEffect>
                    <a14:imgEffect>
                      <a14:saturation sat="49000"/>
                    </a14:imgEffect>
                    <a14:imgEffect>
                      <a14:brightnessContrast bright="18000" contrast="24000"/>
                    </a14:imgEffect>
                  </a14:imgLayer>
                </a14:imgProps>
              </a:ext>
            </a:extLst>
          </a:blip>
          <a:srcRect l="4994" t="12377" r="2436" b="982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CB6D716-F155-4142-A86C-789F342A1FE4}"/>
              </a:ext>
            </a:extLst>
          </p:cNvPr>
          <p:cNvSpPr/>
          <p:nvPr/>
        </p:nvSpPr>
        <p:spPr>
          <a:xfrm>
            <a:off x="0" y="33337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24E80"/>
                </a:solidFill>
                <a:latin typeface="Fira Sans" panose="020B0503050000020004" pitchFamily="34" charset="0"/>
              </a:rPr>
              <a:t>СТИМУЛИРОВАНИЕ СТУДЕНТОВ</a:t>
            </a:r>
            <a:endParaRPr lang="ru-RU" sz="2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:a16="http://schemas.microsoft.com/office/drawing/2014/main" xmlns="" id="{BEEF5FBA-8902-42CB-80B2-9662EFED1D79}"/>
              </a:ext>
            </a:extLst>
          </p:cNvPr>
          <p:cNvSpPr/>
          <p:nvPr/>
        </p:nvSpPr>
        <p:spPr>
          <a:xfrm>
            <a:off x="550863" y="952682"/>
            <a:ext cx="11053762" cy="1003709"/>
          </a:xfrm>
          <a:prstGeom prst="homePlate">
            <a:avLst>
              <a:gd name="adj" fmla="val 2211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ira Sans" panose="020B050305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FDF7C0-28D6-4D70-ABA3-564E7B7FB0F6}"/>
              </a:ext>
            </a:extLst>
          </p:cNvPr>
          <p:cNvSpPr txBox="1"/>
          <p:nvPr/>
        </p:nvSpPr>
        <p:spPr>
          <a:xfrm>
            <a:off x="550863" y="978396"/>
            <a:ext cx="11053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Сумма выплат стимулирующей стипендии для студентов от предприятий при заключении договора о целевом обучении варьируется </a:t>
            </a:r>
            <a:endParaRPr lang="ru-RU" sz="2000" dirty="0" smtClean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  <a:p>
            <a:r>
              <a:rPr lang="ru-RU" sz="2000" b="1" dirty="0" smtClean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от </a:t>
            </a:r>
            <a:r>
              <a:rPr lang="ru-RU" sz="2000" b="1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500 рублей до 15 000 тыс. руб. </a:t>
            </a:r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ежемесячно.</a:t>
            </a:r>
          </a:p>
          <a:p>
            <a:endParaRPr lang="ru-RU" sz="2000" dirty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2DE5A7FD-EAFD-4622-A8E5-B8B85131C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6718086"/>
              </p:ext>
            </p:extLst>
          </p:nvPr>
        </p:nvGraphicFramePr>
        <p:xfrm>
          <a:off x="569119" y="3061176"/>
          <a:ext cx="11053762" cy="186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309705">
                  <a:extLst>
                    <a:ext uri="{9D8B030D-6E8A-4147-A177-3AD203B41FA5}">
                      <a16:colId xmlns:a16="http://schemas.microsoft.com/office/drawing/2014/main" xmlns="" val="3763010954"/>
                    </a:ext>
                  </a:extLst>
                </a:gridCol>
                <a:gridCol w="2744057">
                  <a:extLst>
                    <a:ext uri="{9D8B030D-6E8A-4147-A177-3AD203B41FA5}">
                      <a16:colId xmlns:a16="http://schemas.microsoft.com/office/drawing/2014/main" xmlns="" val="1472818655"/>
                    </a:ext>
                  </a:extLst>
                </a:gridCol>
              </a:tblGrid>
              <a:tr h="587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ООО Интернет-Сервис (ООО ИСЕРВ) </a:t>
                      </a:r>
                    </a:p>
                  </a:txBody>
                  <a:tcPr anchor="ctr">
                    <a:solidFill>
                      <a:srgbClr val="024E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15 000 тыс. </a:t>
                      </a:r>
                      <a:r>
                        <a:rPr lang="ru-RU" sz="2000" b="0" dirty="0" smtClean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рублей</a:t>
                      </a:r>
                      <a:endParaRPr lang="ru-RU" sz="2000" b="0" dirty="0">
                        <a:solidFill>
                          <a:srgbClr val="024E80"/>
                        </a:solidFill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1316551"/>
                  </a:ext>
                </a:extLst>
              </a:tr>
              <a:tr h="712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ООО Международная инжиниринговая компания по разработке новой техники (МИКОНТ) </a:t>
                      </a:r>
                    </a:p>
                  </a:txBody>
                  <a:tcPr anchor="ctr">
                    <a:solidFill>
                      <a:srgbClr val="024E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10 000 тыс. </a:t>
                      </a:r>
                      <a:r>
                        <a:rPr lang="ru-RU" sz="2000" b="0" dirty="0" smtClean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рублей</a:t>
                      </a:r>
                      <a:endParaRPr lang="ru-RU" sz="2000" b="0" dirty="0">
                        <a:solidFill>
                          <a:srgbClr val="024E80"/>
                        </a:solidFill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100444"/>
                  </a:ext>
                </a:extLst>
              </a:tr>
              <a:tr h="567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ООО </a:t>
                      </a:r>
                      <a:r>
                        <a:rPr lang="ru-RU" sz="2000" b="0" dirty="0" err="1">
                          <a:solidFill>
                            <a:schemeClr val="bg1"/>
                          </a:solidFill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Кейсистемс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024E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7 000 тыс. </a:t>
                      </a:r>
                      <a:r>
                        <a:rPr lang="ru-RU" sz="2000" b="0" dirty="0" smtClean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  <a:ea typeface="Open Sans" pitchFamily="2" charset="0"/>
                          <a:cs typeface="Open Sans" pitchFamily="2" charset="0"/>
                        </a:rPr>
                        <a:t>рублей</a:t>
                      </a:r>
                      <a:endParaRPr lang="ru-RU" sz="2000" b="0" dirty="0">
                        <a:solidFill>
                          <a:srgbClr val="024E80"/>
                        </a:solidFill>
                        <a:latin typeface="Fira Sans" panose="020B0503050000020004" pitchFamily="34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024465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B02804-F4E9-41C7-92CD-C1C2AA2BA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65" y="161622"/>
            <a:ext cx="612796" cy="492443"/>
          </a:xfrm>
          <a:prstGeom prst="rect">
            <a:avLst/>
          </a:prstGeom>
        </p:spPr>
      </p:pic>
      <p:pic>
        <p:nvPicPr>
          <p:cNvPr id="9" name="Рисунок 8" descr="Монеты">
            <a:extLst>
              <a:ext uri="{FF2B5EF4-FFF2-40B4-BE49-F238E27FC236}">
                <a16:creationId xmlns:a16="http://schemas.microsoft.com/office/drawing/2014/main" xmlns="" id="{7A41A9B3-6A40-4A68-B5B9-CDCF44024E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78082" y="270953"/>
            <a:ext cx="531513" cy="53151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A54AB9-80B0-4FDD-8FCA-4D2EF7D48A0D}"/>
              </a:ext>
            </a:extLst>
          </p:cNvPr>
          <p:cNvSpPr/>
          <p:nvPr/>
        </p:nvSpPr>
        <p:spPr>
          <a:xfrm>
            <a:off x="569119" y="2340797"/>
            <a:ext cx="11035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Лидерами</a:t>
            </a:r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 в поддержке  студентов-</a:t>
            </a:r>
            <a:r>
              <a:rPr lang="ru-RU" sz="2000" dirty="0" err="1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целевиков</a:t>
            </a:r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  являются следующие предприятия:</a:t>
            </a:r>
          </a:p>
        </p:txBody>
      </p:sp>
      <p:sp>
        <p:nvSpPr>
          <p:cNvPr id="11" name="Стрелка: пятиугольник 9">
            <a:extLst>
              <a:ext uri="{FF2B5EF4-FFF2-40B4-BE49-F238E27FC236}">
                <a16:creationId xmlns:a16="http://schemas.microsoft.com/office/drawing/2014/main" xmlns="" id="{53E6D985-F517-4A63-9141-6D22EEFDBFDC}"/>
              </a:ext>
            </a:extLst>
          </p:cNvPr>
          <p:cNvSpPr/>
          <p:nvPr/>
        </p:nvSpPr>
        <p:spPr>
          <a:xfrm>
            <a:off x="536669" y="5251230"/>
            <a:ext cx="11053762" cy="1286730"/>
          </a:xfrm>
          <a:prstGeom prst="homePlate">
            <a:avLst>
              <a:gd name="adj" fmla="val 325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Предприятиям-работодателям необходимо изменить подход к условиям при начислении </a:t>
            </a:r>
            <a:r>
              <a:rPr lang="ru-RU" sz="2000" dirty="0" err="1" smtClean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студентам-целевикам</a:t>
            </a:r>
            <a:r>
              <a:rPr lang="ru-RU" sz="2000" dirty="0" smtClean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 дополнительной стипендии: оценивать и учитывать дополнительные профессиональные навыки, качество прохождения стажировки, практики на предприятии, а не только </a:t>
            </a:r>
            <a:r>
              <a:rPr lang="ru-RU" sz="2000" i="1" dirty="0" smtClean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академическую успеваемость в университете</a:t>
            </a:r>
            <a:r>
              <a:rPr lang="ru-RU" sz="2000" dirty="0" smtClean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. </a:t>
            </a:r>
            <a:endParaRPr lang="ru-RU" sz="2000" dirty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9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A750895-D9F2-4D70-82BB-5CAA43238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"/>
                    </a14:imgEffect>
                    <a14:imgEffect>
                      <a14:colorTemperature colorTemp="9059"/>
                    </a14:imgEffect>
                    <a14:imgEffect>
                      <a14:saturation sat="49000"/>
                    </a14:imgEffect>
                    <a14:imgEffect>
                      <a14:brightnessContrast bright="18000" contrast="24000"/>
                    </a14:imgEffect>
                  </a14:imgLayer>
                </a14:imgProps>
              </a:ext>
            </a:extLst>
          </a:blip>
          <a:srcRect l="4994" t="12377" r="2436" b="982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5C8E190-DD0B-4295-B27B-B3D04257D79B}"/>
              </a:ext>
            </a:extLst>
          </p:cNvPr>
          <p:cNvSpPr/>
          <p:nvPr/>
        </p:nvSpPr>
        <p:spPr>
          <a:xfrm>
            <a:off x="0" y="33337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24E80"/>
                </a:solidFill>
                <a:latin typeface="Fira Sans" panose="020B0503050000020004" pitchFamily="34" charset="0"/>
              </a:rPr>
              <a:t>ВОЗМОЖНОСТИ ИСПОЛЬЗОВАНИЯ </a:t>
            </a:r>
            <a:r>
              <a:rPr lang="ru-RU" sz="2400" b="1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ПРОЕКТОВ</a:t>
            </a:r>
            <a:endParaRPr lang="ru-RU" sz="2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xmlns="" id="{E7C41FAC-A880-4E45-8EB0-116589F5A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3269893"/>
              </p:ext>
            </p:extLst>
          </p:nvPr>
        </p:nvGraphicFramePr>
        <p:xfrm>
          <a:off x="2859577" y="1097279"/>
          <a:ext cx="8881319" cy="52308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81319">
                  <a:extLst>
                    <a:ext uri="{9D8B030D-6E8A-4147-A177-3AD203B41FA5}">
                      <a16:colId xmlns:a16="http://schemas.microsoft.com/office/drawing/2014/main" xmlns="" val="3278710635"/>
                    </a:ext>
                  </a:extLst>
                </a:gridCol>
              </a:tblGrid>
              <a:tr h="669864"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Участие в программах МО РФ, направленных на трудоустройство выпускников: «Кадры для регионов», «Новые кадры для ОПК».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757485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Проект «СТАРТАП КАК ДИПЛОМ» на основе реальных запросов предприятия.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FE2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0831845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Проект «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Сириус.Лето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: Начни свой проект»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0758793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Проект «</a:t>
                      </a:r>
                      <a:r>
                        <a:rPr lang="ru-RU" sz="2000" b="0" kern="120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ProfStories</a:t>
                      </a:r>
                      <a:r>
                        <a:rPr lang="ru-RU" sz="2000" b="0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»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793769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Проект «Больше, чем работа»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2682916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Центр компетенций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5322142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Акция «Время карьеры»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73416465"/>
                  </a:ext>
                </a:extLst>
              </a:tr>
              <a:tr h="647112">
                <a:tc>
                  <a:txBody>
                    <a:bodyPr/>
                    <a:lstStyle/>
                    <a:p>
                      <a:r>
                        <a:rPr lang="ru-RU" sz="2000" smtClean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Цифровая карьерная среда платформы «Факультетус»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344241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DE8299-6F38-4A76-A3FD-62BD293676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65" y="161622"/>
            <a:ext cx="612796" cy="492443"/>
          </a:xfrm>
          <a:prstGeom prst="rect">
            <a:avLst/>
          </a:prstGeom>
        </p:spPr>
      </p:pic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xmlns="" id="{C6DB8FFA-61EE-4DAC-B141-3E8FDDDCB37C}"/>
              </a:ext>
            </a:extLst>
          </p:cNvPr>
          <p:cNvSpPr/>
          <p:nvPr/>
        </p:nvSpPr>
        <p:spPr>
          <a:xfrm>
            <a:off x="1343099" y="3388939"/>
            <a:ext cx="160652" cy="40075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Лампочка и шестеренка">
            <a:extLst>
              <a:ext uri="{FF2B5EF4-FFF2-40B4-BE49-F238E27FC236}">
                <a16:creationId xmlns:a16="http://schemas.microsoft.com/office/drawing/2014/main" xmlns="" id="{DF4DFEE0-A046-45C3-B95C-33537067A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02919" y="128105"/>
            <a:ext cx="752778" cy="752778"/>
          </a:xfrm>
          <a:prstGeom prst="rect">
            <a:avLst/>
          </a:prstGeom>
        </p:spPr>
      </p:pic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xmlns="" id="{C3D3CA5C-07C2-461D-9F86-E856658788B3}"/>
              </a:ext>
            </a:extLst>
          </p:cNvPr>
          <p:cNvSpPr/>
          <p:nvPr/>
        </p:nvSpPr>
        <p:spPr>
          <a:xfrm rot="5400000">
            <a:off x="616919" y="1603969"/>
            <a:ext cx="1589575" cy="1822750"/>
          </a:xfrm>
          <a:prstGeom prst="homePlate">
            <a:avLst/>
          </a:prstGeom>
          <a:solidFill>
            <a:srgbClr val="B3E0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Участие в проектах</a:t>
            </a:r>
            <a:endParaRPr lang="ru-RU" sz="20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Стрелка: шеврон 20">
            <a:extLst>
              <a:ext uri="{FF2B5EF4-FFF2-40B4-BE49-F238E27FC236}">
                <a16:creationId xmlns:a16="http://schemas.microsoft.com/office/drawing/2014/main" xmlns="" id="{49F11C7F-4299-41EC-9220-31C2B2E3278C}"/>
              </a:ext>
            </a:extLst>
          </p:cNvPr>
          <p:cNvSpPr/>
          <p:nvPr/>
        </p:nvSpPr>
        <p:spPr>
          <a:xfrm rot="5400000">
            <a:off x="233286" y="3914127"/>
            <a:ext cx="2437509" cy="1978816"/>
          </a:xfrm>
          <a:prstGeom prst="chevron">
            <a:avLst>
              <a:gd name="adj" fmla="val 10685"/>
            </a:avLst>
          </a:prstGeom>
          <a:solidFill>
            <a:srgbClr val="0082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85725" indent="-85725" algn="ctr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Fira Sans" panose="020B0503050000020004" pitchFamily="34" charset="0"/>
              </a:rPr>
              <a:t>МО РФ</a:t>
            </a:r>
          </a:p>
          <a:p>
            <a:pPr marL="85725" indent="-85725" algn="ctr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marL="85725" indent="-85725" algn="ctr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marL="85725" indent="-85725" algn="ctr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Fira Sans" panose="020B0503050000020004" pitchFamily="34" charset="0"/>
              </a:rPr>
              <a:t> платформа Россия-страна возможностей</a:t>
            </a:r>
            <a:endParaRPr lang="ru-RU" sz="14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7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7DA13DE-2AF4-4101-8541-DB565BEDE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"/>
                    </a14:imgEffect>
                    <a14:imgEffect>
                      <a14:colorTemperature colorTemp="9059"/>
                    </a14:imgEffect>
                    <a14:imgEffect>
                      <a14:saturation sat="49000"/>
                    </a14:imgEffect>
                    <a14:imgEffect>
                      <a14:brightnessContrast bright="18000" contrast="24000"/>
                    </a14:imgEffect>
                  </a14:imgLayer>
                </a14:imgProps>
              </a:ext>
            </a:extLst>
          </a:blip>
          <a:srcRect l="4994" t="12377" r="2436" b="982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971890-D1DB-4A8E-995F-B92086649C72}"/>
              </a:ext>
            </a:extLst>
          </p:cNvPr>
          <p:cNvSpPr/>
          <p:nvPr/>
        </p:nvSpPr>
        <p:spPr>
          <a:xfrm>
            <a:off x="0" y="33337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24E80"/>
                </a:solidFill>
                <a:latin typeface="Fira Sans" panose="020B0503050000020004" pitchFamily="34" charset="0"/>
              </a:rPr>
              <a:t>СОДЕЙСТВИЕ В ТРУДОУСТРОЙСТВЕ СТУДЕНТОВ И ВЫПУСКНИКОВ</a:t>
            </a:r>
            <a:endParaRPr lang="ru-RU" sz="2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FFB1A12A-EF4C-40AD-8A95-EDA491AB9F33}"/>
              </a:ext>
            </a:extLst>
          </p:cNvPr>
          <p:cNvSpPr/>
          <p:nvPr/>
        </p:nvSpPr>
        <p:spPr>
          <a:xfrm>
            <a:off x="2660070" y="1205790"/>
            <a:ext cx="9277003" cy="11976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</a:rPr>
              <a:t>Карьерные мероприятия: встречи, карьерные игры, презентации, экскурсии, практические собеседования.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62573D2B-089B-4053-81C2-B029ABD2C3B2}"/>
              </a:ext>
            </a:extLst>
          </p:cNvPr>
          <p:cNvSpPr/>
          <p:nvPr/>
        </p:nvSpPr>
        <p:spPr>
          <a:xfrm>
            <a:off x="2678358" y="2665026"/>
            <a:ext cx="9277003" cy="1197623"/>
          </a:xfrm>
          <a:prstGeom prst="roundRect">
            <a:avLst/>
          </a:prstGeom>
          <a:solidFill>
            <a:srgbClr val="C4E9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</a:rPr>
              <a:t>Подбор кадров: резюме – вакансия – собеседование – трудоустройство.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9B763D51-22EE-4688-91FF-F9CA2A785B23}"/>
              </a:ext>
            </a:extLst>
          </p:cNvPr>
          <p:cNvSpPr/>
          <p:nvPr/>
        </p:nvSpPr>
        <p:spPr>
          <a:xfrm>
            <a:off x="2714935" y="4093583"/>
            <a:ext cx="9277003" cy="1197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</a:rPr>
              <a:t>Карьерные мероприятия с использованием цифровой карьерной среды платформы </a:t>
            </a:r>
            <a:r>
              <a:rPr lang="ru-RU" dirty="0" err="1">
                <a:solidFill>
                  <a:srgbClr val="024E80"/>
                </a:solidFill>
                <a:latin typeface="Fira Sans" panose="020B0503050000020004" pitchFamily="34" charset="0"/>
              </a:rPr>
              <a:t>Факультетус</a:t>
            </a:r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964EFF4-A9F8-4AF8-B256-5D85471EE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65" y="161622"/>
            <a:ext cx="612796" cy="492443"/>
          </a:xfrm>
          <a:prstGeom prst="rect">
            <a:avLst/>
          </a:prstGeom>
        </p:spPr>
      </p:pic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xmlns="" id="{3E16BC1B-FFAA-4D5B-91BB-2B719AE891BD}"/>
              </a:ext>
            </a:extLst>
          </p:cNvPr>
          <p:cNvSpPr/>
          <p:nvPr/>
        </p:nvSpPr>
        <p:spPr>
          <a:xfrm>
            <a:off x="1246385" y="3828326"/>
            <a:ext cx="167300" cy="331137"/>
          </a:xfrm>
          <a:prstGeom prst="downArrow">
            <a:avLst>
              <a:gd name="adj1" fmla="val 50000"/>
              <a:gd name="adj2" fmla="val 9073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xmlns="" id="{B92C6DF4-C32C-4D09-9FB8-28698216F4E3}"/>
              </a:ext>
            </a:extLst>
          </p:cNvPr>
          <p:cNvSpPr/>
          <p:nvPr/>
        </p:nvSpPr>
        <p:spPr>
          <a:xfrm rot="5400000">
            <a:off x="804255" y="782783"/>
            <a:ext cx="1039826" cy="1881548"/>
          </a:xfrm>
          <a:prstGeom prst="homePlate">
            <a:avLst>
              <a:gd name="adj" fmla="val 25879"/>
            </a:avLst>
          </a:prstGeom>
          <a:solidFill>
            <a:srgbClr val="B3E0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sz="1200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Содействие  </a:t>
            </a:r>
            <a:r>
              <a:rPr lang="ru-RU" sz="1200" dirty="0">
                <a:solidFill>
                  <a:srgbClr val="024E80"/>
                </a:solidFill>
                <a:latin typeface="Fira Sans" panose="020B0503050000020004" pitchFamily="34" charset="0"/>
              </a:rPr>
              <a:t>в трудоустройстве студентов</a:t>
            </a:r>
          </a:p>
          <a:p>
            <a:pPr algn="ctr"/>
            <a:r>
              <a:rPr lang="ru-RU" sz="1200" dirty="0">
                <a:solidFill>
                  <a:srgbClr val="024E80"/>
                </a:solidFill>
                <a:latin typeface="Fira Sans" panose="020B0503050000020004" pitchFamily="34" charset="0"/>
              </a:rPr>
              <a:t> и выпускников</a:t>
            </a: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xmlns="" id="{49F11C7F-4299-41EC-9220-31C2B2E3278C}"/>
              </a:ext>
            </a:extLst>
          </p:cNvPr>
          <p:cNvSpPr/>
          <p:nvPr/>
        </p:nvSpPr>
        <p:spPr>
          <a:xfrm rot="5400000">
            <a:off x="68693" y="4316464"/>
            <a:ext cx="2437509" cy="1978816"/>
          </a:xfrm>
          <a:prstGeom prst="chevron">
            <a:avLst>
              <a:gd name="adj" fmla="val 10685"/>
            </a:avLst>
          </a:prstGeom>
          <a:solidFill>
            <a:srgbClr val="0082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85725" indent="-85725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Fira Sans" panose="020B0503050000020004" pitchFamily="34" charset="0"/>
              </a:rPr>
              <a:t>Карьерные мероприятия</a:t>
            </a:r>
          </a:p>
          <a:p>
            <a:pPr marL="85725" indent="-85725" algn="ctr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marL="85725" indent="-85725" algn="ctr"/>
            <a:endParaRPr lang="ru-RU" sz="1400" dirty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marL="85725" indent="-85725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Fira Sans" panose="020B0503050000020004" pitchFamily="34" charset="0"/>
              </a:rPr>
              <a:t>Практические                        и экспресс-собеседования</a:t>
            </a:r>
          </a:p>
        </p:txBody>
      </p:sp>
      <p:sp>
        <p:nvSpPr>
          <p:cNvPr id="22" name="Стрелка: пятиугольник 21">
            <a:extLst>
              <a:ext uri="{FF2B5EF4-FFF2-40B4-BE49-F238E27FC236}">
                <a16:creationId xmlns:a16="http://schemas.microsoft.com/office/drawing/2014/main" xmlns="" id="{70A81ABE-AC39-4E72-BB8A-009598B7DAB9}"/>
              </a:ext>
            </a:extLst>
          </p:cNvPr>
          <p:cNvSpPr/>
          <p:nvPr/>
        </p:nvSpPr>
        <p:spPr>
          <a:xfrm rot="5400000">
            <a:off x="830977" y="2307722"/>
            <a:ext cx="986382" cy="1881548"/>
          </a:xfrm>
          <a:prstGeom prst="homePlate">
            <a:avLst>
              <a:gd name="adj" fmla="val 25879"/>
            </a:avLst>
          </a:prstGeom>
          <a:solidFill>
            <a:srgbClr val="B3E0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ru-RU" sz="1200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Цифровая </a:t>
            </a:r>
            <a:r>
              <a:rPr lang="ru-RU" sz="1200" dirty="0">
                <a:solidFill>
                  <a:srgbClr val="024E80"/>
                </a:solidFill>
                <a:latin typeface="Fira Sans" panose="020B0503050000020004" pitchFamily="34" charset="0"/>
              </a:rPr>
              <a:t>карьерная среда на платформе </a:t>
            </a:r>
            <a:r>
              <a:rPr lang="ru-RU" sz="1200" dirty="0" err="1">
                <a:solidFill>
                  <a:srgbClr val="024E80"/>
                </a:solidFill>
                <a:latin typeface="Fira Sans" panose="020B0503050000020004" pitchFamily="34" charset="0"/>
              </a:rPr>
              <a:t>Факультетус</a:t>
            </a:r>
            <a:endParaRPr lang="ru-RU" sz="12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xmlns="" id="{5CBBCA79-19CE-4C50-A895-6F1B699E0FB7}"/>
              </a:ext>
            </a:extLst>
          </p:cNvPr>
          <p:cNvSpPr/>
          <p:nvPr/>
        </p:nvSpPr>
        <p:spPr>
          <a:xfrm>
            <a:off x="1254939" y="2355003"/>
            <a:ext cx="167300" cy="331137"/>
          </a:xfrm>
          <a:prstGeom prst="downArrow">
            <a:avLst>
              <a:gd name="adj1" fmla="val 50000"/>
              <a:gd name="adj2" fmla="val 9073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Конференц-зал">
            <a:extLst>
              <a:ext uri="{FF2B5EF4-FFF2-40B4-BE49-F238E27FC236}">
                <a16:creationId xmlns:a16="http://schemas.microsoft.com/office/drawing/2014/main" xmlns="" id="{AC33178E-E868-430E-995B-8CCD721F57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268282" y="161622"/>
            <a:ext cx="747823" cy="7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7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455617-5397-401E-98C9-61E1D00E18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"/>
                    </a14:imgEffect>
                    <a14:imgEffect>
                      <a14:colorTemperature colorTemp="9059"/>
                    </a14:imgEffect>
                    <a14:imgEffect>
                      <a14:saturation sat="49000"/>
                    </a14:imgEffect>
                    <a14:imgEffect>
                      <a14:brightnessContrast bright="18000" contrast="24000"/>
                    </a14:imgEffect>
                  </a14:imgLayer>
                </a14:imgProps>
              </a:ext>
            </a:extLst>
          </a:blip>
          <a:srcRect l="4994" t="12377" r="2436" b="982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8B43012-D3F3-4497-8F5F-B208486A63C8}"/>
              </a:ext>
            </a:extLst>
          </p:cNvPr>
          <p:cNvSpPr/>
          <p:nvPr/>
        </p:nvSpPr>
        <p:spPr>
          <a:xfrm>
            <a:off x="0" y="33337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24E80"/>
                </a:solidFill>
                <a:latin typeface="Fira Sans" panose="020B0503050000020004" pitchFamily="34" charset="0"/>
              </a:rPr>
              <a:t>Предложения </a:t>
            </a:r>
            <a:r>
              <a:rPr lang="ru-RU" sz="2400" b="1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УНИВЕРСИТЕТА:</a:t>
            </a:r>
            <a:endParaRPr lang="ru-RU" sz="2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5F4BE3C-B749-4287-A0A6-29FB4C388CA1}"/>
              </a:ext>
            </a:extLst>
          </p:cNvPr>
          <p:cNvSpPr/>
          <p:nvPr/>
        </p:nvSpPr>
        <p:spPr>
          <a:xfrm>
            <a:off x="310341" y="923354"/>
            <a:ext cx="11571317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Внедрять на предприятиях с целью ранней профориентации стажировки для школьников.</a:t>
            </a:r>
            <a:endParaRPr lang="ru-RU" sz="2000" dirty="0">
              <a:solidFill>
                <a:srgbClr val="024E80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и заключать целевые карьерные контракты со школьниками с условием стать абитуриентами университета.</a:t>
            </a:r>
            <a:endParaRPr lang="ru-RU" sz="2000" dirty="0">
              <a:solidFill>
                <a:srgbClr val="024E80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Рекомендовать предприятиям-заказчикам целевого приема увеличить размер дополнительной стипендии, выплачиваемой </a:t>
            </a:r>
            <a:r>
              <a:rPr lang="ru-RU" sz="2000" dirty="0" err="1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целевику</a:t>
            </a:r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24E80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начислении студентам-</a:t>
            </a:r>
            <a:r>
              <a:rPr lang="ru-RU" sz="2000" dirty="0" err="1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целевикам</a:t>
            </a:r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дополнительной стипендии от предприятия оценивать и учитывать дополнительные профессиональные навыки, качество прохождения стажировки, практики на предприятии, а не только академическую успеваемость в вузе. </a:t>
            </a:r>
            <a:endParaRPr lang="ru-RU" sz="2000" dirty="0">
              <a:solidFill>
                <a:srgbClr val="024E80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и активно использовать цифровую карьерную среду на платформе «</a:t>
            </a:r>
            <a:r>
              <a:rPr lang="ru-RU" sz="2000" dirty="0" err="1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Факультетус</a:t>
            </a:r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000" dirty="0">
              <a:solidFill>
                <a:srgbClr val="024E80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2000"/>
              <a:buFont typeface="+mj-lt"/>
              <a:buAutoNum type="arabicPeriod"/>
            </a:pPr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Рекомендовать предприятиям размещать на платформе «</a:t>
            </a:r>
            <a:r>
              <a:rPr lang="ru-RU" sz="2000" dirty="0" err="1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Факультетус</a:t>
            </a:r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только те вакансии, которые могут быть заняты студентами и выпускниками университета для адресного подбора кадров.</a:t>
            </a:r>
            <a:endParaRPr lang="ru-RU" sz="2000" dirty="0">
              <a:solidFill>
                <a:srgbClr val="024E80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2000"/>
              <a:buFont typeface="+mj-lt"/>
              <a:buAutoNum type="arabicPeriod"/>
            </a:pPr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Рекомендовать предприятиям размещать именные научно-образовательные лаборатории в стенах университета.</a:t>
            </a:r>
            <a:endParaRPr lang="ru-RU" sz="2000" dirty="0">
              <a:solidFill>
                <a:srgbClr val="024E80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A63517-6455-45C6-A44A-4717AFD49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65" y="161622"/>
            <a:ext cx="612796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0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1">
            <a:extLst>
              <a:ext uri="{FF2B5EF4-FFF2-40B4-BE49-F238E27FC236}">
                <a16:creationId xmlns:a16="http://schemas.microsoft.com/office/drawing/2014/main" xmlns="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98" b="8401"/>
          <a:stretch/>
        </p:blipFill>
        <p:spPr>
          <a:xfrm>
            <a:off x="742586" y="979714"/>
            <a:ext cx="5183743" cy="5233114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4"/>
          <a:srcRect l="66099"/>
          <a:stretch/>
        </p:blipFill>
        <p:spPr>
          <a:xfrm>
            <a:off x="1004743" y="979714"/>
            <a:ext cx="5225143" cy="4898314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:a16="http://schemas.microsoft.com/office/drawing/2014/main" xmlns="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" y="780997"/>
            <a:ext cx="8147751" cy="5431834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:a16="http://schemas.microsoft.com/office/drawing/2014/main" xmlns="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417" y="979715"/>
            <a:ext cx="7546360" cy="5028941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:a16="http://schemas.microsoft.com/office/drawing/2014/main" xmlns="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013" y="979715"/>
            <a:ext cx="7347857" cy="4898571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:a16="http://schemas.microsoft.com/office/drawing/2014/main" xmlns="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66" y="1285200"/>
            <a:ext cx="1058206" cy="437143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:a16="http://schemas.microsoft.com/office/drawing/2014/main" xmlns="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5126330" y="538010"/>
            <a:ext cx="1830640" cy="1913101"/>
          </a:xfrm>
          <a:prstGeom prst="rect">
            <a:avLst/>
          </a:prstGeom>
        </p:spPr>
      </p:pic>
      <p:pic>
        <p:nvPicPr>
          <p:cNvPr id="130" name="Рукописный ввод 30"/>
          <p:cNvPicPr/>
          <p:nvPr/>
        </p:nvPicPr>
        <p:blipFill>
          <a:blip r:embed="rId10" cstate="print"/>
          <a:stretch/>
        </p:blipFill>
        <p:spPr>
          <a:xfrm>
            <a:off x="2693858" y="1522905"/>
            <a:ext cx="15164" cy="15164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8" descr="A picture containing building, indoor, bathroom, white&#10;&#10;Description automatically generated"/>
          <p:cNvPicPr/>
          <p:nvPr/>
        </p:nvPicPr>
        <p:blipFill rotWithShape="1">
          <a:blip r:embed="rId11"/>
          <a:srcRect l="39312" r="120" b="-1785"/>
          <a:stretch/>
        </p:blipFill>
        <p:spPr>
          <a:xfrm>
            <a:off x="-95250" y="0"/>
            <a:ext cx="12287250" cy="6980464"/>
          </a:xfrm>
          <a:prstGeom prst="rect">
            <a:avLst/>
          </a:prstGeom>
          <a:ln w="0">
            <a:noFill/>
          </a:ln>
        </p:spPr>
      </p:pic>
      <p:sp>
        <p:nvSpPr>
          <p:cNvPr id="134" name="TextBox 22"/>
          <p:cNvSpPr/>
          <p:nvPr/>
        </p:nvSpPr>
        <p:spPr>
          <a:xfrm>
            <a:off x="4864664" y="849423"/>
            <a:ext cx="6991324" cy="26810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32139" rIns="64278" bIns="32139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</a:t>
            </a:r>
          </a:p>
          <a:p>
            <a:pPr>
              <a:lnSpc>
                <a:spcPct val="100000"/>
              </a:lnSpc>
              <a:buNone/>
            </a:pPr>
            <a:r>
              <a:rPr lang="ru-RU" sz="3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ярмарка трудоустройства </a:t>
            </a:r>
          </a:p>
          <a:p>
            <a:pPr>
              <a:lnSpc>
                <a:spcPct val="100000"/>
              </a:lnSpc>
              <a:buNone/>
            </a:pPr>
            <a:r>
              <a:rPr lang="ru-RU" sz="3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«Работа России. </a:t>
            </a:r>
          </a:p>
          <a:p>
            <a:pPr>
              <a:lnSpc>
                <a:spcPct val="100000"/>
              </a:lnSpc>
              <a:buNone/>
            </a:pPr>
            <a:r>
              <a:rPr lang="ru-RU" sz="3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возможностей» в Чувашской Республике</a:t>
            </a:r>
            <a:endParaRPr lang="ru-RU" sz="3400" b="1" spc="-1" dirty="0" smtClean="0">
              <a:solidFill>
                <a:schemeClr val="tx2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xmlns="" id="{4B090DD0-62CF-4B79-AA32-D7330B307D0C}"/>
              </a:ext>
            </a:extLst>
          </p:cNvPr>
          <p:cNvPicPr/>
          <p:nvPr/>
        </p:nvPicPr>
        <p:blipFill>
          <a:blip r:embed="rId12" cstate="print"/>
          <a:stretch/>
        </p:blipFill>
        <p:spPr>
          <a:xfrm>
            <a:off x="11016514" y="449202"/>
            <a:ext cx="868910" cy="341651"/>
          </a:xfrm>
          <a:prstGeom prst="rect">
            <a:avLst/>
          </a:prstGeom>
          <a:ln w="0"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794175C-EB44-4552-A25C-D0E6282F7BDE}"/>
              </a:ext>
            </a:extLst>
          </p:cNvPr>
          <p:cNvSpPr txBox="1"/>
          <p:nvPr/>
        </p:nvSpPr>
        <p:spPr>
          <a:xfrm>
            <a:off x="4805790" y="3984461"/>
            <a:ext cx="7050197" cy="1966464"/>
          </a:xfrm>
          <a:prstGeom prst="rect">
            <a:avLst/>
          </a:prstGeom>
          <a:noFill/>
        </p:spPr>
        <p:txBody>
          <a:bodyPr wrap="square" lIns="0" tIns="32653" rIns="65306" bIns="32653" rtlCol="0">
            <a:spAutoFit/>
          </a:bodyPr>
          <a:lstStyle/>
          <a:p>
            <a:pPr>
              <a:spcBef>
                <a:spcPts val="214"/>
              </a:spcBef>
            </a:pPr>
            <a:r>
              <a:rPr lang="en-US" sz="2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этап: 13-14 </a:t>
            </a:r>
            <a:r>
              <a:rPr lang="ru-RU" sz="2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апреля 2023 </a:t>
            </a:r>
            <a:r>
              <a:rPr lang="ru-RU" sz="2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>
              <a:spcBef>
                <a:spcPts val="214"/>
              </a:spcBef>
            </a:pPr>
            <a:r>
              <a:rPr lang="ru-RU" sz="2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(региональный)</a:t>
            </a:r>
          </a:p>
          <a:p>
            <a:pPr>
              <a:spcBef>
                <a:spcPts val="214"/>
              </a:spcBef>
            </a:pPr>
            <a:r>
              <a:rPr lang="en-US" sz="2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этап: июнь 2023 года</a:t>
            </a:r>
          </a:p>
          <a:p>
            <a:pPr>
              <a:spcBef>
                <a:spcPts val="214"/>
              </a:spcBef>
            </a:pPr>
            <a:r>
              <a:rPr lang="ru-RU" sz="29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(федеральный)</a:t>
            </a:r>
            <a:endParaRPr lang="ru-RU" sz="2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bg_elem_11@2x.png"/>
          <p:cNvPicPr>
            <a:picLocks noChangeAspect="1"/>
          </p:cNvPicPr>
          <p:nvPr/>
        </p:nvPicPr>
        <p:blipFill>
          <a:blip r:embed="rId13">
            <a:lum contrast="10000"/>
          </a:blip>
          <a:stretch>
            <a:fillRect/>
          </a:stretch>
        </p:blipFill>
        <p:spPr>
          <a:xfrm flipH="1">
            <a:off x="0" y="1419305"/>
            <a:ext cx="4545721" cy="4268919"/>
          </a:xfrm>
          <a:prstGeom prst="rect">
            <a:avLst/>
          </a:prstGeom>
        </p:spPr>
      </p:pic>
      <p:sp>
        <p:nvSpPr>
          <p:cNvPr id="17" name="TextBox 96"/>
          <p:cNvSpPr/>
          <p:nvPr/>
        </p:nvSpPr>
        <p:spPr>
          <a:xfrm>
            <a:off x="-145333" y="653092"/>
            <a:ext cx="2699743" cy="2054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" name="Рисунок 17" descr="char_21@3x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18110" y="2200922"/>
            <a:ext cx="1505092" cy="3777341"/>
          </a:xfrm>
          <a:prstGeom prst="rect">
            <a:avLst/>
          </a:prstGeom>
        </p:spPr>
      </p:pic>
      <p:pic>
        <p:nvPicPr>
          <p:cNvPr id="19" name="Рисунок 18" descr="char_01@2x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75664" y="2160375"/>
            <a:ext cx="2335164" cy="381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935F381-1C3B-437B-AFC8-A0418C4DF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-10000"/>
                    </a14:imgEffect>
                    <a14:imgEffect>
                      <a14:colorTemperature colorTemp="9059"/>
                    </a14:imgEffect>
                    <a14:imgEffect>
                      <a14:saturation sat="49000"/>
                    </a14:imgEffect>
                    <a14:imgEffect>
                      <a14:brightnessContrast bright="18000" contrast="24000"/>
                    </a14:imgEffect>
                  </a14:imgLayer>
                </a14:imgProps>
              </a:ext>
            </a:extLst>
          </a:blip>
          <a:srcRect l="4994" t="12377" r="2436" b="982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B1BD7AD-3EF7-49E0-AAB1-03D34DED0000}"/>
              </a:ext>
            </a:extLst>
          </p:cNvPr>
          <p:cNvSpPr/>
          <p:nvPr/>
        </p:nvSpPr>
        <p:spPr>
          <a:xfrm>
            <a:off x="1162814" y="326426"/>
            <a:ext cx="886201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Статистика по России и Чувашской Республике</a:t>
            </a:r>
            <a:endParaRPr lang="ru-RU" sz="2400" dirty="0">
              <a:solidFill>
                <a:srgbClr val="024E80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0034D13-0B73-48F4-B2A9-005E1705DAC1}"/>
              </a:ext>
            </a:extLst>
          </p:cNvPr>
          <p:cNvSpPr/>
          <p:nvPr/>
        </p:nvSpPr>
        <p:spPr>
          <a:xfrm>
            <a:off x="339524" y="3578700"/>
            <a:ext cx="6565953" cy="30237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098A97F5-C02E-41C4-990C-29F1C71570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1613" y="1140474"/>
          <a:ext cx="6096001" cy="2020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749">
                  <a:extLst>
                    <a:ext uri="{9D8B030D-6E8A-4147-A177-3AD203B41FA5}">
                      <a16:colId xmlns:a16="http://schemas.microsoft.com/office/drawing/2014/main" xmlns="" val="521748952"/>
                    </a:ext>
                  </a:extLst>
                </a:gridCol>
                <a:gridCol w="970036">
                  <a:extLst>
                    <a:ext uri="{9D8B030D-6E8A-4147-A177-3AD203B41FA5}">
                      <a16:colId xmlns:a16="http://schemas.microsoft.com/office/drawing/2014/main" xmlns="" val="793261268"/>
                    </a:ext>
                  </a:extLst>
                </a:gridCol>
                <a:gridCol w="771749">
                  <a:extLst>
                    <a:ext uri="{9D8B030D-6E8A-4147-A177-3AD203B41FA5}">
                      <a16:colId xmlns:a16="http://schemas.microsoft.com/office/drawing/2014/main" xmlns="" val="2299644919"/>
                    </a:ext>
                  </a:extLst>
                </a:gridCol>
                <a:gridCol w="708270">
                  <a:extLst>
                    <a:ext uri="{9D8B030D-6E8A-4147-A177-3AD203B41FA5}">
                      <a16:colId xmlns:a16="http://schemas.microsoft.com/office/drawing/2014/main" xmlns="" val="2262148786"/>
                    </a:ext>
                  </a:extLst>
                </a:gridCol>
                <a:gridCol w="707556">
                  <a:extLst>
                    <a:ext uri="{9D8B030D-6E8A-4147-A177-3AD203B41FA5}">
                      <a16:colId xmlns:a16="http://schemas.microsoft.com/office/drawing/2014/main" xmlns="" val="774080794"/>
                    </a:ext>
                  </a:extLst>
                </a:gridCol>
                <a:gridCol w="678777">
                  <a:extLst>
                    <a:ext uri="{9D8B030D-6E8A-4147-A177-3AD203B41FA5}">
                      <a16:colId xmlns:a16="http://schemas.microsoft.com/office/drawing/2014/main" xmlns="" val="1401898034"/>
                    </a:ext>
                  </a:extLst>
                </a:gridCol>
                <a:gridCol w="743932">
                  <a:extLst>
                    <a:ext uri="{9D8B030D-6E8A-4147-A177-3AD203B41FA5}">
                      <a16:colId xmlns:a16="http://schemas.microsoft.com/office/drawing/2014/main" xmlns="" val="2464310917"/>
                    </a:ext>
                  </a:extLst>
                </a:gridCol>
                <a:gridCol w="743932">
                  <a:extLst>
                    <a:ext uri="{9D8B030D-6E8A-4147-A177-3AD203B41FA5}">
                      <a16:colId xmlns:a16="http://schemas.microsoft.com/office/drawing/2014/main" xmlns="" val="3963171980"/>
                    </a:ext>
                  </a:extLst>
                </a:gridCol>
              </a:tblGrid>
              <a:tr h="5865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Fira Sans" panose="020B0503050000020004" pitchFamily="34" charset="0"/>
                        </a:rPr>
                        <a:t>Год</a:t>
                      </a:r>
                      <a:endParaRPr lang="ru-RU" sz="12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Fira Sans" panose="020B0503050000020004" pitchFamily="34" charset="0"/>
                        </a:rPr>
                        <a:t>Всего</a:t>
                      </a:r>
                      <a:endParaRPr lang="ru-RU" sz="12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7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Fira Sans" panose="020B0503050000020004" pitchFamily="34" charset="0"/>
                        </a:rPr>
                        <a:t>Математика (профильная)</a:t>
                      </a:r>
                      <a:endParaRPr lang="ru-RU" sz="12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Fira Sans" panose="020B0503050000020004" pitchFamily="34" charset="0"/>
                        </a:rPr>
                        <a:t>Физика</a:t>
                      </a:r>
                      <a:endParaRPr lang="ru-RU" sz="12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Fira Sans" panose="020B0503050000020004" pitchFamily="34" charset="0"/>
                        </a:rPr>
                        <a:t>Информатика</a:t>
                      </a:r>
                      <a:endParaRPr lang="ru-RU" sz="12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4098697"/>
                  </a:ext>
                </a:extLst>
              </a:tr>
              <a:tr h="575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чел.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доля, %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чел.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доля, %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чел. 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доля, %</a:t>
                      </a:r>
                      <a:endParaRPr lang="ru-RU" sz="120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0456574"/>
                  </a:ext>
                </a:extLst>
              </a:tr>
              <a:tr h="286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2021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5829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3857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66,17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1615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27,71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1108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19,01</a:t>
                      </a:r>
                      <a:endParaRPr lang="ru-RU" sz="120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3011020"/>
                  </a:ext>
                </a:extLst>
              </a:tr>
              <a:tr h="286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2022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5475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3060</a:t>
                      </a:r>
                      <a:endParaRPr lang="ru-RU" sz="120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55,89</a:t>
                      </a:r>
                      <a:endParaRPr lang="ru-RU" sz="120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1263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23,07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1271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23,21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9102557"/>
                  </a:ext>
                </a:extLst>
              </a:tr>
              <a:tr h="286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2023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5310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2936</a:t>
                      </a:r>
                      <a:endParaRPr lang="ru-RU" sz="120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55,29</a:t>
                      </a:r>
                      <a:endParaRPr lang="ru-RU" sz="120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1085</a:t>
                      </a:r>
                      <a:endParaRPr lang="ru-RU" sz="120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20,43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1489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28,04</a:t>
                      </a:r>
                      <a:endParaRPr lang="ru-RU" sz="12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0914462"/>
                  </a:ext>
                </a:extLst>
              </a:tr>
            </a:tbl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F73BD121-61BB-486C-BED7-35CED40EFBBE}"/>
              </a:ext>
            </a:extLst>
          </p:cNvPr>
          <p:cNvGraphicFramePr/>
          <p:nvPr>
            <p:extLst/>
          </p:nvPr>
        </p:nvGraphicFramePr>
        <p:xfrm>
          <a:off x="339525" y="3697342"/>
          <a:ext cx="6480175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9847F4F-80C7-4DBD-919D-6647785579ED}"/>
              </a:ext>
            </a:extLst>
          </p:cNvPr>
          <p:cNvSpPr/>
          <p:nvPr/>
        </p:nvSpPr>
        <p:spPr>
          <a:xfrm>
            <a:off x="7437090" y="1052512"/>
            <a:ext cx="4607473" cy="256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4E78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2022 году на инженерно-технические специальности было выделено</a:t>
            </a:r>
            <a:r>
              <a:rPr lang="en-US" dirty="0">
                <a:solidFill>
                  <a:srgbClr val="004E78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rgbClr val="C00000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b="1" dirty="0">
                <a:solidFill>
                  <a:srgbClr val="C00000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ru-RU" b="1" dirty="0">
                <a:solidFill>
                  <a:srgbClr val="C00000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251 тысячи</a:t>
            </a:r>
            <a:r>
              <a:rPr lang="ru-RU" dirty="0">
                <a:solidFill>
                  <a:srgbClr val="C00000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4E78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бюджетных </a:t>
            </a:r>
            <a:r>
              <a:rPr lang="ru-RU" dirty="0" smtClean="0">
                <a:solidFill>
                  <a:srgbClr val="004E78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мест.</a:t>
            </a:r>
            <a:endParaRPr lang="ru-RU" dirty="0">
              <a:solidFill>
                <a:srgbClr val="004E78"/>
              </a:solidFill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4E78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Рособрнадзора, ЕГЭ </a:t>
            </a:r>
            <a:r>
              <a:rPr lang="en-US" dirty="0">
                <a:solidFill>
                  <a:srgbClr val="004E78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ru-RU" dirty="0">
                <a:solidFill>
                  <a:srgbClr val="004E78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профильной математике в 2022 году сдали с достаточным для поступления баллом около </a:t>
            </a:r>
            <a:r>
              <a:rPr lang="ru-RU" b="1" dirty="0">
                <a:solidFill>
                  <a:srgbClr val="C00000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240 тысяч </a:t>
            </a:r>
            <a:r>
              <a:rPr lang="ru-RU" dirty="0" smtClean="0">
                <a:solidFill>
                  <a:srgbClr val="004E78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человек.</a:t>
            </a:r>
            <a:endParaRPr lang="ru-RU" sz="2400" dirty="0">
              <a:solidFill>
                <a:srgbClr val="C00000"/>
              </a:solidFill>
              <a:effectLst/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BAF0753-EEAB-4968-8188-7C143CD9E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840" y="5242221"/>
            <a:ext cx="1124032" cy="112403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F076ED5-C3F7-4BA3-BD8D-16092830722C}"/>
              </a:ext>
            </a:extLst>
          </p:cNvPr>
          <p:cNvSpPr/>
          <p:nvPr/>
        </p:nvSpPr>
        <p:spPr>
          <a:xfrm>
            <a:off x="7478095" y="3919991"/>
            <a:ext cx="364562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Профильная математика также необходима для поступления на экономические и ряд педагогических </a:t>
            </a:r>
            <a:r>
              <a:rPr lang="ru-RU" dirty="0" smtClean="0">
                <a:solidFill>
                  <a:srgbClr val="C00000"/>
                </a:solidFill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направлений.</a:t>
            </a:r>
            <a:endParaRPr lang="ru-RU" dirty="0">
              <a:solidFill>
                <a:srgbClr val="C00000"/>
              </a:solidFill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38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35F381-1C3B-437B-AFC8-A0418C4DF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-10000"/>
                    </a14:imgEffect>
                    <a14:imgEffect>
                      <a14:colorTemperature colorTemp="9059"/>
                    </a14:imgEffect>
                    <a14:imgEffect>
                      <a14:saturation sat="49000"/>
                    </a14:imgEffect>
                    <a14:imgEffect>
                      <a14:brightnessContrast bright="18000" contrast="24000"/>
                    </a14:imgEffect>
                  </a14:imgLayer>
                </a14:imgProps>
              </a:ext>
            </a:extLst>
          </a:blip>
          <a:srcRect l="4994" t="12377" r="2436" b="982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4A1EE2B7-5D45-4B43-BF45-5861389A2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4296346"/>
              </p:ext>
            </p:extLst>
          </p:nvPr>
        </p:nvGraphicFramePr>
        <p:xfrm>
          <a:off x="337708" y="1692956"/>
          <a:ext cx="11538859" cy="3649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9317">
                  <a:extLst>
                    <a:ext uri="{9D8B030D-6E8A-4147-A177-3AD203B41FA5}">
                      <a16:colId xmlns:a16="http://schemas.microsoft.com/office/drawing/2014/main" xmlns="" val="3792589268"/>
                    </a:ext>
                  </a:extLst>
                </a:gridCol>
                <a:gridCol w="1499969">
                  <a:extLst>
                    <a:ext uri="{9D8B030D-6E8A-4147-A177-3AD203B41FA5}">
                      <a16:colId xmlns:a16="http://schemas.microsoft.com/office/drawing/2014/main" xmlns="" val="3849232622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xmlns="" val="885052966"/>
                    </a:ext>
                  </a:extLst>
                </a:gridCol>
                <a:gridCol w="1722267">
                  <a:extLst>
                    <a:ext uri="{9D8B030D-6E8A-4147-A177-3AD203B41FA5}">
                      <a16:colId xmlns:a16="http://schemas.microsoft.com/office/drawing/2014/main" xmlns="" val="3040752376"/>
                    </a:ext>
                  </a:extLst>
                </a:gridCol>
                <a:gridCol w="1623889">
                  <a:extLst>
                    <a:ext uri="{9D8B030D-6E8A-4147-A177-3AD203B41FA5}">
                      <a16:colId xmlns:a16="http://schemas.microsoft.com/office/drawing/2014/main" xmlns="" val="1197659724"/>
                    </a:ext>
                  </a:extLst>
                </a:gridCol>
                <a:gridCol w="1385220">
                  <a:extLst>
                    <a:ext uri="{9D8B030D-6E8A-4147-A177-3AD203B41FA5}">
                      <a16:colId xmlns:a16="http://schemas.microsoft.com/office/drawing/2014/main" xmlns="" val="991086953"/>
                    </a:ext>
                  </a:extLst>
                </a:gridCol>
                <a:gridCol w="1756445">
                  <a:extLst>
                    <a:ext uri="{9D8B030D-6E8A-4147-A177-3AD203B41FA5}">
                      <a16:colId xmlns:a16="http://schemas.microsoft.com/office/drawing/2014/main" xmlns="" val="2137910429"/>
                    </a:ext>
                  </a:extLst>
                </a:gridCol>
              </a:tblGrid>
              <a:tr h="4626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ira Sans" panose="020B0503050000020004" pitchFamily="34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51679" marB="51679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7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Fira Sans" panose="020B0503050000020004" pitchFamily="34" charset="0"/>
                        </a:rPr>
                        <a:t>Количество, чел</a:t>
                      </a:r>
                      <a:r>
                        <a:rPr lang="ru-RU" sz="1800" dirty="0">
                          <a:effectLst/>
                          <a:latin typeface="Fira Sans" panose="020B05030500000200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51679" marB="51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Fira Sans" panose="020B0503050000020004" pitchFamily="34" charset="0"/>
                        </a:rPr>
                        <a:t>Доля, %</a:t>
                      </a:r>
                      <a:endParaRPr lang="ru-RU" sz="1800" dirty="0"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359" marR="103359" marT="51679" marB="5167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5480406"/>
                  </a:ext>
                </a:extLst>
              </a:tr>
              <a:tr h="946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Математика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Физика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Информатика 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Математика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Физика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Информатика 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306432"/>
                  </a:ext>
                </a:extLst>
              </a:tr>
              <a:tr h="672902">
                <a:tc>
                  <a:txBody>
                    <a:bodyPr/>
                    <a:lstStyle/>
                    <a:p>
                      <a:pPr marL="108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г. Чебоксары</a:t>
                      </a:r>
                      <a:endParaRPr lang="ru-RU" sz="18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1250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375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789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45,85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37,28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55,49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9552852"/>
                  </a:ext>
                </a:extLst>
              </a:tr>
              <a:tr h="470347">
                <a:tc>
                  <a:txBody>
                    <a:bodyPr/>
                    <a:lstStyle/>
                    <a:p>
                      <a:pPr marL="108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г. Новочебоксарск</a:t>
                      </a:r>
                      <a:endParaRPr lang="ru-RU" sz="18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298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107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182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10,93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10,64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12,80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0831718"/>
                  </a:ext>
                </a:extLst>
              </a:tr>
              <a:tr h="517874">
                <a:tc>
                  <a:txBody>
                    <a:bodyPr/>
                    <a:lstStyle/>
                    <a:p>
                      <a:pPr marL="108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Районы ЧР</a:t>
                      </a:r>
                      <a:endParaRPr lang="ru-RU" sz="18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1178</a:t>
                      </a:r>
                      <a:endParaRPr lang="ru-RU" sz="1800" b="1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524</a:t>
                      </a:r>
                      <a:endParaRPr lang="ru-RU" sz="1800" b="1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451</a:t>
                      </a:r>
                      <a:endParaRPr lang="ru-RU" sz="1800" b="1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43,21</a:t>
                      </a:r>
                      <a:endParaRPr lang="ru-RU" sz="1800" b="1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52,09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31,72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496002"/>
                  </a:ext>
                </a:extLst>
              </a:tr>
              <a:tr h="462600">
                <a:tc>
                  <a:txBody>
                    <a:bodyPr/>
                    <a:lstStyle/>
                    <a:p>
                      <a:pPr marL="108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Всего</a:t>
                      </a:r>
                      <a:endParaRPr lang="ru-RU" sz="1800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2726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1006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1422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100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100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4E78"/>
                          </a:solidFill>
                          <a:effectLst/>
                          <a:latin typeface="Fira Sans" panose="020B0503050000020004" pitchFamily="34" charset="0"/>
                        </a:rPr>
                        <a:t>100</a:t>
                      </a:r>
                      <a:endParaRPr lang="ru-RU" sz="1800" b="1" dirty="0">
                        <a:solidFill>
                          <a:srgbClr val="004E78"/>
                        </a:solidFill>
                        <a:effectLst/>
                        <a:latin typeface="Fira Sans" panose="020B050305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519" marR="77519" marT="0" marB="0" anchor="ctr">
                    <a:lnL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57343"/>
                  </a:ext>
                </a:extLst>
              </a:tr>
            </a:tbl>
          </a:graphicData>
        </a:graphic>
      </p:graphicFrame>
      <p:pic>
        <p:nvPicPr>
          <p:cNvPr id="10" name="Рисунок 9" descr="Статистика">
            <a:extLst>
              <a:ext uri="{FF2B5EF4-FFF2-40B4-BE49-F238E27FC236}">
                <a16:creationId xmlns:a16="http://schemas.microsoft.com/office/drawing/2014/main" xmlns="" id="{52E3CFD1-2877-42CE-8C75-736505073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10781413" y="5518623"/>
            <a:ext cx="1095154" cy="11270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10979" y="648165"/>
            <a:ext cx="86440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 smtClean="0">
                <a:solidFill>
                  <a:srgbClr val="004E78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ЕГЭ выпускников школ 2023 года</a:t>
            </a:r>
            <a:endParaRPr lang="ru-RU" sz="2400" b="1" dirty="0">
              <a:solidFill>
                <a:srgbClr val="004E78"/>
              </a:solidFill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7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81383E1-18D9-4975-B6DA-EAF37743476C}"/>
              </a:ext>
            </a:extLst>
          </p:cNvPr>
          <p:cNvSpPr/>
          <p:nvPr/>
        </p:nvSpPr>
        <p:spPr>
          <a:xfrm>
            <a:off x="0" y="333375"/>
            <a:ext cx="12192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ПРОФОРИЕНТАЦИОННАЯ РАБОТА</a:t>
            </a:r>
            <a:endParaRPr lang="ru-RU" sz="2400" dirty="0">
              <a:solidFill>
                <a:srgbClr val="024E80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429C029E-85C9-4677-B7B9-D6BB71E4468E}"/>
              </a:ext>
            </a:extLst>
          </p:cNvPr>
          <p:cNvSpPr/>
          <p:nvPr/>
        </p:nvSpPr>
        <p:spPr>
          <a:xfrm>
            <a:off x="2626822" y="951087"/>
            <a:ext cx="9277003" cy="7169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24E80"/>
                </a:solidFill>
                <a:latin typeface="Fira Sans" panose="020B0503050000020004" pitchFamily="34" charset="0"/>
              </a:rPr>
              <a:t>Профориентация </a:t>
            </a:r>
            <a:r>
              <a:rPr lang="ru-RU" sz="1600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(дни открытых дверей, экскурсии, мастер-классы, каникулярные школы, университетские субботы)</a:t>
            </a:r>
            <a:endParaRPr lang="ru-RU" sz="16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12BAC91F-0339-4962-9E3E-E0411B0DBFF6}"/>
              </a:ext>
            </a:extLst>
          </p:cNvPr>
          <p:cNvSpPr/>
          <p:nvPr/>
        </p:nvSpPr>
        <p:spPr>
          <a:xfrm>
            <a:off x="2626821" y="1693840"/>
            <a:ext cx="9277003" cy="7169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24E80"/>
                </a:solidFill>
                <a:latin typeface="Fira Sans" panose="020B0503050000020004" pitchFamily="34" charset="0"/>
              </a:rPr>
              <a:t>Инженерные классы </a:t>
            </a:r>
            <a:r>
              <a:rPr lang="ru-RU" sz="1600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(дополнительные занятия по математике, программированию, 3д-моделированию, основам электроники)</a:t>
            </a:r>
            <a:endParaRPr lang="ru-RU" sz="16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26B4F394-BE96-4E70-916A-22837E4BEE0D}"/>
              </a:ext>
            </a:extLst>
          </p:cNvPr>
          <p:cNvSpPr/>
          <p:nvPr/>
        </p:nvSpPr>
        <p:spPr>
          <a:xfrm>
            <a:off x="2626821" y="2502583"/>
            <a:ext cx="9277003" cy="7169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24E80"/>
                </a:solidFill>
              </a:rPr>
              <a:t>Малая электротехническая академия </a:t>
            </a:r>
            <a:r>
              <a:rPr lang="ru-RU" dirty="0" smtClean="0">
                <a:solidFill>
                  <a:srgbClr val="024E80"/>
                </a:solidFill>
              </a:rPr>
              <a:t>– центр </a:t>
            </a:r>
            <a:r>
              <a:rPr lang="ru-RU" dirty="0">
                <a:solidFill>
                  <a:srgbClr val="024E80"/>
                </a:solidFill>
              </a:rPr>
              <a:t>университета, способный расширить возможности обучающихся по совмещению учебы с техническим </a:t>
            </a:r>
            <a:r>
              <a:rPr lang="ru-RU" dirty="0" smtClean="0">
                <a:solidFill>
                  <a:srgbClr val="024E80"/>
                </a:solidFill>
              </a:rPr>
              <a:t>творчеством</a:t>
            </a:r>
            <a:endParaRPr lang="ru-RU" sz="16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03E492AA-8304-41E8-8D20-F195D8458196}"/>
              </a:ext>
            </a:extLst>
          </p:cNvPr>
          <p:cNvSpPr/>
          <p:nvPr/>
        </p:nvSpPr>
        <p:spPr>
          <a:xfrm>
            <a:off x="2626821" y="3278331"/>
            <a:ext cx="4959983" cy="7169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24E80"/>
                </a:solidFill>
              </a:rPr>
              <a:t>Олимпиада ЧГУ по русскому языку, математике, физике, химии, информатике</a:t>
            </a:r>
            <a:endParaRPr lang="ru-RU" sz="16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F14E453D-6EB8-41D3-93A9-079AA29B72AB}"/>
              </a:ext>
            </a:extLst>
          </p:cNvPr>
          <p:cNvSpPr/>
          <p:nvPr/>
        </p:nvSpPr>
        <p:spPr>
          <a:xfrm>
            <a:off x="2663886" y="5878063"/>
            <a:ext cx="4959983" cy="71697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24E80"/>
                </a:solidFill>
              </a:rPr>
              <a:t>Творческий конкурс «</a:t>
            </a:r>
            <a:r>
              <a:rPr lang="en-US" sz="1600" dirty="0">
                <a:solidFill>
                  <a:srgbClr val="024E80"/>
                </a:solidFill>
              </a:rPr>
              <a:t>IT-</a:t>
            </a:r>
            <a:r>
              <a:rPr lang="ru-RU" sz="1600" dirty="0">
                <a:solidFill>
                  <a:srgbClr val="024E80"/>
                </a:solidFill>
              </a:rPr>
              <a:t>Ринг», командный турнир «Битва лицеев»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FB5C8068-5AA0-4258-A4AB-BC0285DD7EF5}"/>
              </a:ext>
            </a:extLst>
          </p:cNvPr>
          <p:cNvSpPr/>
          <p:nvPr/>
        </p:nvSpPr>
        <p:spPr>
          <a:xfrm>
            <a:off x="2626821" y="4100383"/>
            <a:ext cx="4959983" cy="7169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24E80"/>
                </a:solidFill>
              </a:rPr>
              <a:t>Олимпиада «</a:t>
            </a:r>
            <a:r>
              <a:rPr lang="ru-RU" sz="1600" dirty="0" smtClean="0">
                <a:solidFill>
                  <a:srgbClr val="024E80"/>
                </a:solidFill>
              </a:rPr>
              <a:t>Надежда электротехники Чувашии»</a:t>
            </a:r>
            <a:endParaRPr lang="ru-RU" sz="16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AE4E4815-90B2-4C88-A2B6-0BDFAAA7D8EC}"/>
              </a:ext>
            </a:extLst>
          </p:cNvPr>
          <p:cNvSpPr/>
          <p:nvPr/>
        </p:nvSpPr>
        <p:spPr>
          <a:xfrm>
            <a:off x="2626820" y="4997242"/>
            <a:ext cx="4959984" cy="716979"/>
          </a:xfrm>
          <a:prstGeom prst="roundRect">
            <a:avLst/>
          </a:prstGeom>
          <a:solidFill>
            <a:srgbClr val="9FE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24E80"/>
                </a:solidFill>
              </a:rPr>
              <a:t>Олимпиада «Надежда </a:t>
            </a:r>
            <a:r>
              <a:rPr lang="ru-RU" sz="1600" dirty="0" smtClean="0">
                <a:solidFill>
                  <a:srgbClr val="024E80"/>
                </a:solidFill>
              </a:rPr>
              <a:t>машиностроения Чувашии»</a:t>
            </a:r>
            <a:endParaRPr lang="ru-RU" sz="16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79AEFB4-17C3-4A00-8316-7901AA29B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2438400" cy="243840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2BBF58F8-B014-4CB4-8B8A-513ED31501A9}"/>
              </a:ext>
            </a:extLst>
          </p:cNvPr>
          <p:cNvSpPr/>
          <p:nvPr/>
        </p:nvSpPr>
        <p:spPr>
          <a:xfrm>
            <a:off x="465371" y="1659915"/>
            <a:ext cx="1543756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Абитуриент</a:t>
            </a:r>
            <a:endParaRPr lang="ru-RU" b="1" dirty="0">
              <a:solidFill>
                <a:srgbClr val="024E80"/>
              </a:solidFill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0">
            <a:extLst>
              <a:ext uri="{FF2B5EF4-FFF2-40B4-BE49-F238E27FC236}">
                <a16:creationId xmlns:a16="http://schemas.microsoft.com/office/drawing/2014/main" xmlns="" id="{AE4E4815-90B2-4C88-A2B6-0BDFAAA7D8EC}"/>
              </a:ext>
            </a:extLst>
          </p:cNvPr>
          <p:cNvSpPr/>
          <p:nvPr/>
        </p:nvSpPr>
        <p:spPr>
          <a:xfrm>
            <a:off x="7849354" y="3311326"/>
            <a:ext cx="4054470" cy="3299754"/>
          </a:xfrm>
          <a:prstGeom prst="roundRect">
            <a:avLst/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24E80"/>
                </a:solidFill>
              </a:rPr>
              <a:t> </a:t>
            </a:r>
            <a:r>
              <a:rPr lang="ru-RU" sz="1600" dirty="0" smtClean="0">
                <a:solidFill>
                  <a:srgbClr val="024E80"/>
                </a:solidFill>
              </a:rPr>
              <a:t>              Бонусы при поступлении:</a:t>
            </a:r>
            <a:br>
              <a:rPr lang="ru-RU" sz="1600" dirty="0" smtClean="0">
                <a:solidFill>
                  <a:srgbClr val="024E80"/>
                </a:solidFill>
              </a:rPr>
            </a:br>
            <a:r>
              <a:rPr lang="ru-RU" sz="1600" dirty="0" smtClean="0">
                <a:solidFill>
                  <a:srgbClr val="024E80"/>
                </a:solidFill>
              </a:rPr>
              <a:t>1. Дополнительные баллы (5 - 10)</a:t>
            </a:r>
          </a:p>
          <a:p>
            <a:r>
              <a:rPr lang="ru-RU" sz="1600" dirty="0" smtClean="0">
                <a:solidFill>
                  <a:srgbClr val="024E80"/>
                </a:solidFill>
              </a:rPr>
              <a:t>2. Дополнительная стипендия </a:t>
            </a:r>
            <a:r>
              <a:rPr lang="ru-RU" sz="1600" dirty="0" err="1" smtClean="0">
                <a:solidFill>
                  <a:srgbClr val="024E80"/>
                </a:solidFill>
              </a:rPr>
              <a:t>олимпиадникам</a:t>
            </a:r>
            <a:r>
              <a:rPr lang="ru-RU" sz="1600" dirty="0" smtClean="0">
                <a:solidFill>
                  <a:srgbClr val="024E8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24E80"/>
                </a:solidFill>
              </a:rPr>
              <a:t>10000 руб./мес. во 2 семестре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24E80"/>
                </a:solidFill>
              </a:rPr>
              <a:t>4000 руб./мес. в остальных семестрах до конца обучения</a:t>
            </a:r>
          </a:p>
          <a:p>
            <a:pPr marL="285750" indent="-285750">
              <a:buFontTx/>
              <a:buChar char="-"/>
            </a:pPr>
            <a:endParaRPr lang="ru-RU" sz="1600" dirty="0">
              <a:solidFill>
                <a:srgbClr val="024E80"/>
              </a:solidFill>
            </a:endParaRPr>
          </a:p>
          <a:p>
            <a:r>
              <a:rPr lang="ru-RU" sz="1600" dirty="0" smtClean="0">
                <a:solidFill>
                  <a:srgbClr val="024E80"/>
                </a:solidFill>
              </a:rPr>
              <a:t>призерам конкурсов:</a:t>
            </a:r>
            <a:endParaRPr lang="ru-RU" sz="1600" dirty="0">
              <a:solidFill>
                <a:srgbClr val="024E8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24E80"/>
                </a:solidFill>
              </a:rPr>
              <a:t>4000 </a:t>
            </a:r>
            <a:r>
              <a:rPr lang="ru-RU" sz="1600" dirty="0">
                <a:solidFill>
                  <a:srgbClr val="024E80"/>
                </a:solidFill>
              </a:rPr>
              <a:t>руб./мес. во 2 семестре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rgbClr val="024E80"/>
                </a:solidFill>
              </a:rPr>
              <a:t>2000 </a:t>
            </a:r>
            <a:r>
              <a:rPr lang="ru-RU" sz="1600" dirty="0">
                <a:solidFill>
                  <a:srgbClr val="024E80"/>
                </a:solidFill>
              </a:rPr>
              <a:t>руб./мес. в остальных семестрах до конца обучения</a:t>
            </a:r>
          </a:p>
          <a:p>
            <a:pPr marL="285750" indent="-285750">
              <a:buFontTx/>
              <a:buChar char="-"/>
            </a:pPr>
            <a:endParaRPr lang="ru-RU" sz="16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2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72CEBC5-A001-4593-8DFE-B99B9001C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"/>
                    </a14:imgEffect>
                    <a14:imgEffect>
                      <a14:colorTemperature colorTemp="9059"/>
                    </a14:imgEffect>
                    <a14:imgEffect>
                      <a14:saturation sat="49000"/>
                    </a14:imgEffect>
                    <a14:imgEffect>
                      <a14:brightnessContrast bright="18000" contrast="24000"/>
                    </a14:imgEffect>
                  </a14:imgLayer>
                </a14:imgProps>
              </a:ext>
            </a:extLst>
          </a:blip>
          <a:srcRect l="4994" t="12377" r="2436" b="982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4EF6626-4E2B-42FE-8DE8-68F8CE1DA47F}"/>
              </a:ext>
            </a:extLst>
          </p:cNvPr>
          <p:cNvSpPr/>
          <p:nvPr/>
        </p:nvSpPr>
        <p:spPr>
          <a:xfrm>
            <a:off x="0" y="33337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24E80"/>
                </a:solidFill>
                <a:latin typeface="Fira Sans" panose="020B0503050000020004" pitchFamily="34" charset="0"/>
              </a:rPr>
              <a:t>ВЫПУСК СТУДЕНТОВ ИНЖЕНЕРНОЙ НАПРАВЛЕННОСТИ</a:t>
            </a:r>
            <a:endParaRPr lang="ru-RU" sz="2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2606502C-0747-4708-B317-00F4CC51E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4153972"/>
              </p:ext>
            </p:extLst>
          </p:nvPr>
        </p:nvGraphicFramePr>
        <p:xfrm>
          <a:off x="596583" y="1122002"/>
          <a:ext cx="11053762" cy="36694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0527">
                  <a:extLst>
                    <a:ext uri="{9D8B030D-6E8A-4147-A177-3AD203B41FA5}">
                      <a16:colId xmlns:a16="http://schemas.microsoft.com/office/drawing/2014/main" xmlns="" val="1476189574"/>
                    </a:ext>
                  </a:extLst>
                </a:gridCol>
                <a:gridCol w="4742290">
                  <a:extLst>
                    <a:ext uri="{9D8B030D-6E8A-4147-A177-3AD203B41FA5}">
                      <a16:colId xmlns:a16="http://schemas.microsoft.com/office/drawing/2014/main" xmlns="" val="364987066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1780745803"/>
                    </a:ext>
                  </a:extLst>
                </a:gridCol>
                <a:gridCol w="2506345">
                  <a:extLst>
                    <a:ext uri="{9D8B030D-6E8A-4147-A177-3AD203B41FA5}">
                      <a16:colId xmlns:a16="http://schemas.microsoft.com/office/drawing/2014/main" xmlns="" val="4026060379"/>
                    </a:ext>
                  </a:extLst>
                </a:gridCol>
              </a:tblGrid>
              <a:tr h="386545">
                <a:tc rowSpan="2" gridSpan="2"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Год</a:t>
                      </a:r>
                    </a:p>
                  </a:txBody>
                  <a:tcPr>
                    <a:solidFill>
                      <a:srgbClr val="024E8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Fira Sans" panose="020B0503050000020004" pitchFamily="34" charset="0"/>
                        </a:rPr>
                        <a:t>Выпуск инженерных направлений (бакалавриат)</a:t>
                      </a:r>
                    </a:p>
                  </a:txBody>
                  <a:tcPr>
                    <a:solidFill>
                      <a:srgbClr val="024E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013119"/>
                  </a:ext>
                </a:extLst>
              </a:tr>
              <a:tr h="38654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Всего, </a:t>
                      </a:r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из них</a:t>
                      </a:r>
                    </a:p>
                  </a:txBody>
                  <a:tcPr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Работают, в т.ч.</a:t>
                      </a:r>
                    </a:p>
                  </a:txBody>
                  <a:tcPr>
                    <a:solidFill>
                      <a:srgbClr val="B3E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8636120"/>
                  </a:ext>
                </a:extLst>
              </a:tr>
              <a:tr h="423334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Выпуск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298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202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9698652"/>
                  </a:ext>
                </a:extLst>
              </a:tr>
              <a:tr h="391914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2023</a:t>
                      </a:r>
                    </a:p>
                  </a:txBody>
                  <a:tcPr anchor="ctr"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Прогноз выпуска</a:t>
                      </a:r>
                      <a:endParaRPr lang="ru-RU" sz="2000" dirty="0">
                        <a:solidFill>
                          <a:srgbClr val="024E80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302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117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7803704"/>
                  </a:ext>
                </a:extLst>
              </a:tr>
              <a:tr h="49039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2024</a:t>
                      </a:r>
                    </a:p>
                  </a:txBody>
                  <a:tcPr anchor="ctr"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Студенты обучаются на 3 курсе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539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−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2714281"/>
                  </a:ext>
                </a:extLst>
              </a:tr>
              <a:tr h="466682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2025</a:t>
                      </a:r>
                    </a:p>
                  </a:txBody>
                  <a:tcPr anchor="ctr"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Студенты обучаются на 2 курсе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497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−</a:t>
                      </a:r>
                      <a:endParaRPr lang="ru-RU" sz="2000" dirty="0">
                        <a:solidFill>
                          <a:srgbClr val="024E80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5800784"/>
                  </a:ext>
                </a:extLst>
              </a:tr>
              <a:tr h="36317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2026</a:t>
                      </a:r>
                    </a:p>
                  </a:txBody>
                  <a:tcPr anchor="ctr"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Студенты обучаются на 1 курсе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562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−</a:t>
                      </a:r>
                      <a:endParaRPr lang="ru-RU" sz="2000" dirty="0">
                        <a:solidFill>
                          <a:srgbClr val="024E80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4356207"/>
                  </a:ext>
                </a:extLst>
              </a:tr>
              <a:tr h="399288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2027</a:t>
                      </a:r>
                    </a:p>
                  </a:txBody>
                  <a:tcPr anchor="ctr">
                    <a:solidFill>
                      <a:srgbClr val="B3E0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Прием в 2023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≈ 436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24E80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6908317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60A033-47C1-4DF4-AA5C-9085DE00E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65" y="161622"/>
            <a:ext cx="612796" cy="492443"/>
          </a:xfrm>
          <a:prstGeom prst="rect">
            <a:avLst/>
          </a:prstGeom>
        </p:spPr>
      </p:pic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xmlns="" id="{A85FAF71-DE0E-48BA-BD7E-DCA86CE0336B}"/>
              </a:ext>
            </a:extLst>
          </p:cNvPr>
          <p:cNvSpPr/>
          <p:nvPr/>
        </p:nvSpPr>
        <p:spPr>
          <a:xfrm>
            <a:off x="587058" y="5306301"/>
            <a:ext cx="11053762" cy="932574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Востребованными являются конструкторы и технологи, знающие современные методы производства. </a:t>
            </a:r>
          </a:p>
        </p:txBody>
      </p:sp>
      <p:pic>
        <p:nvPicPr>
          <p:cNvPr id="9" name="Рисунок 8" descr="Шестеренки">
            <a:extLst>
              <a:ext uri="{FF2B5EF4-FFF2-40B4-BE49-F238E27FC236}">
                <a16:creationId xmlns:a16="http://schemas.microsoft.com/office/drawing/2014/main" xmlns="" id="{B10D1CE6-8610-4681-A18E-742F3CF38B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35944" y="266957"/>
            <a:ext cx="528083" cy="52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6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FE72FF3-A0C0-4371-8BBB-61B5B1123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"/>
                    </a14:imgEffect>
                    <a14:imgEffect>
                      <a14:colorTemperature colorTemp="9059"/>
                    </a14:imgEffect>
                    <a14:imgEffect>
                      <a14:saturation sat="49000"/>
                    </a14:imgEffect>
                    <a14:imgEffect>
                      <a14:brightnessContrast bright="18000" contrast="24000"/>
                    </a14:imgEffect>
                  </a14:imgLayer>
                </a14:imgProps>
              </a:ext>
            </a:extLst>
          </a:blip>
          <a:srcRect l="4994" t="12377" r="2436" b="9821"/>
          <a:stretch/>
        </p:blipFill>
        <p:spPr>
          <a:xfrm>
            <a:off x="1" y="9427"/>
            <a:ext cx="12191999" cy="68580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802BD74-1CDD-4A07-A8A4-59658FD0F73F}"/>
              </a:ext>
            </a:extLst>
          </p:cNvPr>
          <p:cNvSpPr/>
          <p:nvPr/>
        </p:nvSpPr>
        <p:spPr>
          <a:xfrm>
            <a:off x="0" y="333375"/>
            <a:ext cx="121920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ВЗАИМОДЕЙСТВИЯ </a:t>
            </a:r>
            <a:r>
              <a:rPr lang="ru-RU" sz="2400" b="1" dirty="0">
                <a:solidFill>
                  <a:srgbClr val="024E80"/>
                </a:solidFill>
                <a:latin typeface="Fira Sans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ЧувГУ С ПРЕДПРИЯТИЯМИ</a:t>
            </a:r>
            <a:endParaRPr lang="ru-RU" sz="2400" dirty="0">
              <a:solidFill>
                <a:srgbClr val="024E80"/>
              </a:solidFill>
              <a:effectLst/>
              <a:latin typeface="Fira Sans" panose="020B05030500000200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82B9AD03-A770-492D-8BB5-F0E943F82731}"/>
              </a:ext>
            </a:extLst>
          </p:cNvPr>
          <p:cNvSpPr/>
          <p:nvPr/>
        </p:nvSpPr>
        <p:spPr>
          <a:xfrm>
            <a:off x="4436047" y="1228726"/>
            <a:ext cx="3688080" cy="67610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Fira Sans" panose="020B0503050000020004" pitchFamily="34" charset="0"/>
              </a:rPr>
              <a:t>УНИВЕРСИТЕТ + </a:t>
            </a:r>
            <a:r>
              <a:rPr lang="ru-RU" sz="1600" b="1" dirty="0" smtClean="0">
                <a:latin typeface="Fira Sans" panose="020B0503050000020004" pitchFamily="34" charset="0"/>
              </a:rPr>
              <a:t>ПРЕДПРИЯТИЕ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Fira Sans" panose="020B0503050000020004" pitchFamily="34" charset="0"/>
              </a:rPr>
              <a:t>ПОДБОР КАДРОВ </a:t>
            </a:r>
            <a:endParaRPr lang="ru-RU" sz="1600" dirty="0">
              <a:solidFill>
                <a:srgbClr val="002060"/>
              </a:solidFill>
              <a:latin typeface="Fira Sans" panose="020B05030500000200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49CF37EE-EDC6-47BC-8C28-F7CFD45DD98E}"/>
              </a:ext>
            </a:extLst>
          </p:cNvPr>
          <p:cNvSpPr/>
          <p:nvPr/>
        </p:nvSpPr>
        <p:spPr>
          <a:xfrm>
            <a:off x="318676" y="1321354"/>
            <a:ext cx="1911927" cy="765651"/>
          </a:xfrm>
          <a:prstGeom prst="ellipse">
            <a:avLst/>
          </a:prstGeom>
          <a:solidFill>
            <a:srgbClr val="F8E8FE"/>
          </a:solidFill>
          <a:ln w="28575">
            <a:solidFill>
              <a:srgbClr val="02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1.ВАКАНСИЯ </a:t>
            </a:r>
            <a:endParaRPr lang="ru-RU" sz="1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C828288F-2663-4B66-93B8-8094F4F645A7}"/>
              </a:ext>
            </a:extLst>
          </p:cNvPr>
          <p:cNvSpPr/>
          <p:nvPr/>
        </p:nvSpPr>
        <p:spPr>
          <a:xfrm>
            <a:off x="10205259" y="1295905"/>
            <a:ext cx="1803858" cy="1197623"/>
          </a:xfrm>
          <a:prstGeom prst="roundRect">
            <a:avLst/>
          </a:prstGeom>
          <a:solidFill>
            <a:srgbClr val="B3E0F9"/>
          </a:solidFill>
          <a:ln w="28575">
            <a:solidFill>
              <a:srgbClr val="02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8. </a:t>
            </a:r>
            <a:r>
              <a:rPr lang="ru-RU" sz="1400" dirty="0">
                <a:solidFill>
                  <a:srgbClr val="024E80"/>
                </a:solidFill>
                <a:latin typeface="Fira Sans" panose="020B0503050000020004" pitchFamily="34" charset="0"/>
              </a:rPr>
              <a:t>Содействие в трудоустройстве студентов                      и выпускников</a:t>
            </a:r>
          </a:p>
          <a:p>
            <a:pPr algn="ctr"/>
            <a:endParaRPr lang="ru-RU" sz="1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2C9B1DC6-45C1-454A-AD5D-220E1FE640AF}"/>
              </a:ext>
            </a:extLst>
          </p:cNvPr>
          <p:cNvSpPr/>
          <p:nvPr/>
        </p:nvSpPr>
        <p:spPr>
          <a:xfrm>
            <a:off x="5386837" y="2969423"/>
            <a:ext cx="1842100" cy="1110872"/>
          </a:xfrm>
          <a:prstGeom prst="roundRect">
            <a:avLst/>
          </a:prstGeom>
          <a:solidFill>
            <a:srgbClr val="B3E0F9"/>
          </a:solidFill>
          <a:ln w="28575">
            <a:solidFill>
              <a:srgbClr val="02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5. </a:t>
            </a:r>
            <a:r>
              <a:rPr lang="ru-RU" sz="1400" dirty="0">
                <a:solidFill>
                  <a:srgbClr val="024E80"/>
                </a:solidFill>
                <a:latin typeface="Fira Sans" panose="020B0503050000020004" pitchFamily="34" charset="0"/>
              </a:rPr>
              <a:t>Целевое обучение</a:t>
            </a:r>
          </a:p>
          <a:p>
            <a:pPr algn="ctr"/>
            <a:endParaRPr lang="ru-RU" sz="1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A64DF61F-4F8A-4CA5-8AF9-3375B12DDEEF}"/>
              </a:ext>
            </a:extLst>
          </p:cNvPr>
          <p:cNvSpPr/>
          <p:nvPr/>
        </p:nvSpPr>
        <p:spPr>
          <a:xfrm>
            <a:off x="303733" y="2872461"/>
            <a:ext cx="1803858" cy="1197623"/>
          </a:xfrm>
          <a:prstGeom prst="roundRect">
            <a:avLst/>
          </a:prstGeom>
          <a:solidFill>
            <a:srgbClr val="B3E0F9"/>
          </a:solidFill>
          <a:ln w="28575">
            <a:solidFill>
              <a:srgbClr val="02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2.Помогаем предприятиям и специалистам найти друг друга</a:t>
            </a:r>
            <a:endParaRPr lang="ru-RU" sz="1400" dirty="0">
              <a:solidFill>
                <a:srgbClr val="024E80"/>
              </a:solidFill>
              <a:latin typeface="Fira Sans" panose="020B0503050000020004" pitchFamily="34" charset="0"/>
            </a:endParaRPr>
          </a:p>
          <a:p>
            <a:pPr algn="ctr"/>
            <a:endParaRPr lang="ru-RU" sz="1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11858DDA-74C3-4B2B-84EF-3816FE02B0F9}"/>
              </a:ext>
            </a:extLst>
          </p:cNvPr>
          <p:cNvSpPr/>
          <p:nvPr/>
        </p:nvSpPr>
        <p:spPr>
          <a:xfrm>
            <a:off x="2881749" y="2961312"/>
            <a:ext cx="1724755" cy="1144862"/>
          </a:xfrm>
          <a:prstGeom prst="roundRect">
            <a:avLst/>
          </a:prstGeom>
          <a:solidFill>
            <a:srgbClr val="B3E0F9"/>
          </a:solidFill>
          <a:ln w="28575">
            <a:solidFill>
              <a:srgbClr val="02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4.Договор о кадровом партнерстве</a:t>
            </a:r>
            <a:endParaRPr lang="ru-RU" sz="1400" dirty="0">
              <a:solidFill>
                <a:srgbClr val="024E80"/>
              </a:solidFill>
              <a:latin typeface="Fira Sans" panose="020B0503050000020004" pitchFamily="34" charset="0"/>
            </a:endParaRPr>
          </a:p>
          <a:p>
            <a:pPr algn="ctr"/>
            <a:endParaRPr lang="ru-RU" sz="1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3ADB1DD8-574A-43DE-BAA6-ADAC82750E2D}"/>
              </a:ext>
            </a:extLst>
          </p:cNvPr>
          <p:cNvSpPr/>
          <p:nvPr/>
        </p:nvSpPr>
        <p:spPr>
          <a:xfrm>
            <a:off x="7921918" y="2934492"/>
            <a:ext cx="1886316" cy="1102671"/>
          </a:xfrm>
          <a:prstGeom prst="roundRect">
            <a:avLst/>
          </a:prstGeom>
          <a:solidFill>
            <a:srgbClr val="B3E0F9"/>
          </a:solidFill>
          <a:ln w="28575">
            <a:solidFill>
              <a:srgbClr val="02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6. Участие в проектах МО РФ, платформы РСВ</a:t>
            </a:r>
            <a:endParaRPr lang="ru-RU" sz="1400" dirty="0">
              <a:solidFill>
                <a:srgbClr val="024E80"/>
              </a:solidFill>
              <a:latin typeface="Fira Sans" panose="020B0503050000020004" pitchFamily="34" charset="0"/>
            </a:endParaRPr>
          </a:p>
          <a:p>
            <a:pPr algn="ctr"/>
            <a:endParaRPr lang="ru-RU" sz="1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7A6B8AB5-5162-4802-8702-053655861FE2}"/>
              </a:ext>
            </a:extLst>
          </p:cNvPr>
          <p:cNvSpPr/>
          <p:nvPr/>
        </p:nvSpPr>
        <p:spPr>
          <a:xfrm>
            <a:off x="10205259" y="2908863"/>
            <a:ext cx="1803858" cy="1197623"/>
          </a:xfrm>
          <a:prstGeom prst="roundRect">
            <a:avLst/>
          </a:prstGeom>
          <a:solidFill>
            <a:srgbClr val="B3E0F9"/>
          </a:solidFill>
          <a:ln w="28575">
            <a:solidFill>
              <a:srgbClr val="02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7. </a:t>
            </a:r>
            <a:r>
              <a:rPr lang="ru-RU" sz="1400" dirty="0">
                <a:solidFill>
                  <a:srgbClr val="024E80"/>
                </a:solidFill>
                <a:latin typeface="Fira Sans" panose="020B0503050000020004" pitchFamily="34" charset="0"/>
              </a:rPr>
              <a:t>Цифровая карьерная среда на платформе </a:t>
            </a:r>
            <a:r>
              <a:rPr lang="ru-RU" sz="1400" dirty="0" err="1">
                <a:solidFill>
                  <a:srgbClr val="024E80"/>
                </a:solidFill>
                <a:latin typeface="Fira Sans" panose="020B0503050000020004" pitchFamily="34" charset="0"/>
              </a:rPr>
              <a:t>Факультетус</a:t>
            </a:r>
            <a:endParaRPr lang="ru-RU" sz="1400" dirty="0">
              <a:solidFill>
                <a:srgbClr val="024E80"/>
              </a:solidFill>
              <a:latin typeface="Fira Sans" panose="020B0503050000020004" pitchFamily="34" charset="0"/>
            </a:endParaRPr>
          </a:p>
          <a:p>
            <a:pPr algn="ctr"/>
            <a:endParaRPr lang="ru-RU" sz="1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29" name="Стрелка: влево 28">
            <a:extLst>
              <a:ext uri="{FF2B5EF4-FFF2-40B4-BE49-F238E27FC236}">
                <a16:creationId xmlns:a16="http://schemas.microsoft.com/office/drawing/2014/main" xmlns="" id="{75D20A62-A785-4AC2-A8F8-5996116CB155}"/>
              </a:ext>
            </a:extLst>
          </p:cNvPr>
          <p:cNvSpPr/>
          <p:nvPr/>
        </p:nvSpPr>
        <p:spPr>
          <a:xfrm>
            <a:off x="2412128" y="1593079"/>
            <a:ext cx="1803858" cy="151386"/>
          </a:xfrm>
          <a:prstGeom prst="leftArrow">
            <a:avLst>
              <a:gd name="adj1" fmla="val 50000"/>
              <a:gd name="adj2" fmla="val 17605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лево 29">
            <a:extLst>
              <a:ext uri="{FF2B5EF4-FFF2-40B4-BE49-F238E27FC236}">
                <a16:creationId xmlns:a16="http://schemas.microsoft.com/office/drawing/2014/main" xmlns="" id="{9DBBBC60-ABDD-492C-8904-F35F57926738}"/>
              </a:ext>
            </a:extLst>
          </p:cNvPr>
          <p:cNvSpPr/>
          <p:nvPr/>
        </p:nvSpPr>
        <p:spPr>
          <a:xfrm flipH="1">
            <a:off x="8189791" y="1533817"/>
            <a:ext cx="1911926" cy="151386"/>
          </a:xfrm>
          <a:prstGeom prst="leftArrow">
            <a:avLst>
              <a:gd name="adj1" fmla="val 50000"/>
              <a:gd name="adj2" fmla="val 11302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xmlns="" id="{6DBFABC7-D30D-435A-8C95-6466646EE642}"/>
              </a:ext>
            </a:extLst>
          </p:cNvPr>
          <p:cNvSpPr/>
          <p:nvPr/>
        </p:nvSpPr>
        <p:spPr>
          <a:xfrm>
            <a:off x="1126924" y="4184557"/>
            <a:ext cx="133004" cy="663916"/>
          </a:xfrm>
          <a:prstGeom prst="downArrow">
            <a:avLst>
              <a:gd name="adj1" fmla="val 50000"/>
              <a:gd name="adj2" fmla="val 14266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xmlns="" id="{149191E6-6191-493E-9A72-24C35D9E7F30}"/>
              </a:ext>
            </a:extLst>
          </p:cNvPr>
          <p:cNvSpPr/>
          <p:nvPr/>
        </p:nvSpPr>
        <p:spPr>
          <a:xfrm>
            <a:off x="10974183" y="2540844"/>
            <a:ext cx="133004" cy="32070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xmlns="" id="{94C1C7B7-066F-4534-9540-EC09D05C70C1}"/>
              </a:ext>
            </a:extLst>
          </p:cNvPr>
          <p:cNvSpPr/>
          <p:nvPr/>
        </p:nvSpPr>
        <p:spPr>
          <a:xfrm>
            <a:off x="6159260" y="2045949"/>
            <a:ext cx="146649" cy="77488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xmlns="" id="{E93A4216-1899-4F99-9F0F-026D8692DD0A}"/>
              </a:ext>
            </a:extLst>
          </p:cNvPr>
          <p:cNvSpPr/>
          <p:nvPr/>
        </p:nvSpPr>
        <p:spPr>
          <a:xfrm rot="4232993">
            <a:off x="3214684" y="1036835"/>
            <a:ext cx="177454" cy="2769000"/>
          </a:xfrm>
          <a:prstGeom prst="downArrow">
            <a:avLst>
              <a:gd name="adj1" fmla="val 50000"/>
              <a:gd name="adj2" fmla="val 13263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: вниз 39">
            <a:extLst>
              <a:ext uri="{FF2B5EF4-FFF2-40B4-BE49-F238E27FC236}">
                <a16:creationId xmlns:a16="http://schemas.microsoft.com/office/drawing/2014/main" xmlns="" id="{7391060F-6F28-4783-B066-71C617DBDAE6}"/>
              </a:ext>
            </a:extLst>
          </p:cNvPr>
          <p:cNvSpPr/>
          <p:nvPr/>
        </p:nvSpPr>
        <p:spPr>
          <a:xfrm rot="3272104">
            <a:off x="4867863" y="1722636"/>
            <a:ext cx="180097" cy="1504614"/>
          </a:xfrm>
          <a:prstGeom prst="downArrow">
            <a:avLst>
              <a:gd name="adj1" fmla="val 50000"/>
              <a:gd name="adj2" fmla="val 10337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низ 43">
            <a:extLst>
              <a:ext uri="{FF2B5EF4-FFF2-40B4-BE49-F238E27FC236}">
                <a16:creationId xmlns:a16="http://schemas.microsoft.com/office/drawing/2014/main" xmlns="" id="{FCA11CC7-3C0F-4A0D-BAF8-53A342FDF6B1}"/>
              </a:ext>
            </a:extLst>
          </p:cNvPr>
          <p:cNvSpPr/>
          <p:nvPr/>
        </p:nvSpPr>
        <p:spPr>
          <a:xfrm rot="17636429">
            <a:off x="7838543" y="1319973"/>
            <a:ext cx="172509" cy="2241084"/>
          </a:xfrm>
          <a:prstGeom prst="downArrow">
            <a:avLst>
              <a:gd name="adj1" fmla="val 50000"/>
              <a:gd name="adj2" fmla="val 11955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E3CE06B-2F64-4800-858C-BFC451783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65" y="161622"/>
            <a:ext cx="612796" cy="492443"/>
          </a:xfrm>
          <a:prstGeom prst="rect">
            <a:avLst/>
          </a:prstGeom>
        </p:spPr>
      </p:pic>
      <p:sp>
        <p:nvSpPr>
          <p:cNvPr id="31" name="Прямоугольник: скругленные углы 8">
            <a:extLst>
              <a:ext uri="{FF2B5EF4-FFF2-40B4-BE49-F238E27FC236}">
                <a16:creationId xmlns:a16="http://schemas.microsoft.com/office/drawing/2014/main" xmlns="" id="{6F862EF4-B717-4C1B-BB45-24CAE1F3F7E7}"/>
              </a:ext>
            </a:extLst>
          </p:cNvPr>
          <p:cNvSpPr/>
          <p:nvPr/>
        </p:nvSpPr>
        <p:spPr>
          <a:xfrm>
            <a:off x="389201" y="4858988"/>
            <a:ext cx="1854566" cy="1338552"/>
          </a:xfrm>
          <a:prstGeom prst="roundRect">
            <a:avLst/>
          </a:prstGeom>
          <a:solidFill>
            <a:srgbClr val="B3E0F9"/>
          </a:solidFill>
          <a:ln w="28575">
            <a:solidFill>
              <a:srgbClr val="02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3.Мониторинг удовлетворенности работодателей качеством подготовки</a:t>
            </a:r>
          </a:p>
          <a:p>
            <a:pPr algn="ctr"/>
            <a:endParaRPr lang="ru-RU" sz="1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37" name="Стрелка: вниз 31">
            <a:extLst>
              <a:ext uri="{FF2B5EF4-FFF2-40B4-BE49-F238E27FC236}">
                <a16:creationId xmlns:a16="http://schemas.microsoft.com/office/drawing/2014/main" xmlns="" id="{6DBFABC7-D30D-435A-8C95-6466646EE642}"/>
              </a:ext>
            </a:extLst>
          </p:cNvPr>
          <p:cNvSpPr/>
          <p:nvPr/>
        </p:nvSpPr>
        <p:spPr>
          <a:xfrm>
            <a:off x="1105588" y="2160685"/>
            <a:ext cx="133004" cy="663916"/>
          </a:xfrm>
          <a:prstGeom prst="downArrow">
            <a:avLst>
              <a:gd name="adj1" fmla="val 50000"/>
              <a:gd name="adj2" fmla="val 14266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977183" y="5256085"/>
            <a:ext cx="518474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hnschrift Light" pitchFamily="34" charset="0"/>
              </a:rPr>
              <a:t>СТУДЕНТ ПЕРВОГО КУРСА – </a:t>
            </a:r>
          </a:p>
          <a:p>
            <a:pPr algn="ctr"/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ahnschrift Light" pitchFamily="34" charset="0"/>
              </a:rPr>
              <a:t>УЖЕ ВЫПУСКНИК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9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A750895-D9F2-4D70-82BB-5CAA43238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"/>
                    </a14:imgEffect>
                    <a14:imgEffect>
                      <a14:colorTemperature colorTemp="9059"/>
                    </a14:imgEffect>
                    <a14:imgEffect>
                      <a14:saturation sat="49000"/>
                    </a14:imgEffect>
                    <a14:imgEffect>
                      <a14:brightnessContrast bright="18000" contrast="24000"/>
                    </a14:imgEffect>
                  </a14:imgLayer>
                </a14:imgProps>
              </a:ext>
            </a:extLst>
          </a:blip>
          <a:srcRect l="4994" t="12377" r="2436" b="982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5C8E190-DD0B-4295-B27B-B3D04257D79B}"/>
              </a:ext>
            </a:extLst>
          </p:cNvPr>
          <p:cNvSpPr/>
          <p:nvPr/>
        </p:nvSpPr>
        <p:spPr>
          <a:xfrm>
            <a:off x="0" y="333375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ДОГОВОР О КАДРОВОМ ПАРТНЕРСТВЕ</a:t>
            </a:r>
          </a:p>
          <a:p>
            <a:pPr algn="ctr"/>
            <a:r>
              <a:rPr lang="ru-RU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Заключено 10 договоров с предприятиями</a:t>
            </a:r>
            <a:endParaRPr lang="ru-RU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xmlns="" id="{E7C41FAC-A880-4E45-8EB0-116589F5A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3269893"/>
              </p:ext>
            </p:extLst>
          </p:nvPr>
        </p:nvGraphicFramePr>
        <p:xfrm>
          <a:off x="2859578" y="1328467"/>
          <a:ext cx="8725698" cy="4741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25698">
                  <a:extLst>
                    <a:ext uri="{9D8B030D-6E8A-4147-A177-3AD203B41FA5}">
                      <a16:colId xmlns:a16="http://schemas.microsoft.com/office/drawing/2014/main" xmlns="" val="3278710635"/>
                    </a:ext>
                  </a:extLst>
                </a:gridCol>
              </a:tblGrid>
              <a:tr h="618340"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24E80"/>
                          </a:solidFill>
                          <a:latin typeface="+mn-lt"/>
                          <a:ea typeface="+mn-ea"/>
                          <a:cs typeface="+mn-cs"/>
                        </a:rPr>
                        <a:t>Учебные и производственные практики: использование кадрового потенциала предприятия для организации практик и т.д.</a:t>
                      </a:r>
                      <a:endParaRPr lang="ru-RU" sz="2000" b="0" dirty="0">
                        <a:solidFill>
                          <a:srgbClr val="024E8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757485"/>
                  </a:ext>
                </a:extLst>
              </a:tr>
              <a:tr h="618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24E80"/>
                          </a:solidFill>
                          <a:latin typeface="+mn-lt"/>
                        </a:rPr>
                        <a:t>Стажировки для студентов и выпускников с дальнейшим трудоустройством на предприятии.</a:t>
                      </a:r>
                      <a:endParaRPr lang="ru-RU" sz="2000" b="0" dirty="0">
                        <a:solidFill>
                          <a:srgbClr val="024E8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9FE2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0831845"/>
                  </a:ext>
                </a:extLst>
              </a:tr>
              <a:tr h="6183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24E80"/>
                          </a:solidFill>
                          <a:latin typeface="+mn-lt"/>
                        </a:rPr>
                        <a:t>Заказ работодателей на обучение по отдельным ООП            </a:t>
                      </a:r>
                    </a:p>
                    <a:p>
                      <a:r>
                        <a:rPr lang="ru-RU" sz="2000" b="0" dirty="0" smtClean="0">
                          <a:solidFill>
                            <a:srgbClr val="024E80"/>
                          </a:solidFill>
                          <a:latin typeface="+mn-lt"/>
                        </a:rPr>
                        <a:t>и программам ДПО.</a:t>
                      </a:r>
                      <a:endParaRPr lang="ru-RU" sz="2000" b="0" dirty="0">
                        <a:solidFill>
                          <a:srgbClr val="024E8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0758793"/>
                  </a:ext>
                </a:extLst>
              </a:tr>
              <a:tr h="618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24E80"/>
                          </a:solidFill>
                          <a:latin typeface="+mn-lt"/>
                        </a:rPr>
                        <a:t>Повышение квалификации, переподготовка преподавателей университета.</a:t>
                      </a:r>
                      <a:endParaRPr lang="ru-RU" sz="2000" b="0" dirty="0">
                        <a:solidFill>
                          <a:srgbClr val="024E8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793769"/>
                  </a:ext>
                </a:extLst>
              </a:tr>
              <a:tr h="618340"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24E80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Возможности использование современного оборудования предприятия для практической подготовки студентов.</a:t>
                      </a:r>
                      <a:endParaRPr lang="ru-RU" sz="2000" b="0" dirty="0">
                        <a:solidFill>
                          <a:srgbClr val="024E8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2682916"/>
                  </a:ext>
                </a:extLst>
              </a:tr>
              <a:tr h="618340"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24E80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ВКР как решение кейсов предприятия.</a:t>
                      </a:r>
                      <a:endParaRPr lang="ru-RU" sz="2000" b="0" dirty="0">
                        <a:solidFill>
                          <a:srgbClr val="024E8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5322142"/>
                  </a:ext>
                </a:extLst>
              </a:tr>
              <a:tr h="618340"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rgbClr val="024E80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индустриальных партнеров к реализации образовательных программ и ГИА.</a:t>
                      </a:r>
                      <a:endParaRPr lang="ru-RU" sz="2000" b="0" dirty="0">
                        <a:solidFill>
                          <a:srgbClr val="024E80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7341646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DE8299-6F38-4A76-A3FD-62BD293676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65" y="161622"/>
            <a:ext cx="612796" cy="492443"/>
          </a:xfrm>
          <a:prstGeom prst="rect">
            <a:avLst/>
          </a:prstGeom>
        </p:spPr>
      </p:pic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xmlns="" id="{C6DB8FFA-61EE-4DAC-B141-3E8FDDDCB37C}"/>
              </a:ext>
            </a:extLst>
          </p:cNvPr>
          <p:cNvSpPr/>
          <p:nvPr/>
        </p:nvSpPr>
        <p:spPr>
          <a:xfrm>
            <a:off x="1343099" y="3169483"/>
            <a:ext cx="160652" cy="40075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xmlns="" id="{C3D3CA5C-07C2-461D-9F86-E856658788B3}"/>
              </a:ext>
            </a:extLst>
          </p:cNvPr>
          <p:cNvSpPr/>
          <p:nvPr/>
        </p:nvSpPr>
        <p:spPr>
          <a:xfrm rot="5400000">
            <a:off x="603454" y="1323342"/>
            <a:ext cx="1616505" cy="1822750"/>
          </a:xfrm>
          <a:prstGeom prst="homePlate">
            <a:avLst/>
          </a:prstGeom>
          <a:solidFill>
            <a:srgbClr val="B3E0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Договор о кадровом партнерстве</a:t>
            </a:r>
            <a:endParaRPr lang="ru-RU" sz="20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Стрелка: шеврон 17">
            <a:extLst>
              <a:ext uri="{FF2B5EF4-FFF2-40B4-BE49-F238E27FC236}">
                <a16:creationId xmlns:a16="http://schemas.microsoft.com/office/drawing/2014/main" xmlns="" id="{48C5A95D-F044-4ADA-8D9E-F661D7774066}"/>
              </a:ext>
            </a:extLst>
          </p:cNvPr>
          <p:cNvSpPr/>
          <p:nvPr/>
        </p:nvSpPr>
        <p:spPr>
          <a:xfrm rot="5400000">
            <a:off x="135210" y="3840057"/>
            <a:ext cx="2599131" cy="1920234"/>
          </a:xfrm>
          <a:prstGeom prst="chevron">
            <a:avLst>
              <a:gd name="adj" fmla="val 12427"/>
            </a:avLst>
          </a:prstGeom>
          <a:solidFill>
            <a:srgbClr val="0082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87313" indent="-87313" algn="ctr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Fira Sans" panose="020B0503050000020004" pitchFamily="34" charset="0"/>
              </a:rPr>
              <a:t>Карьерные      мероприятия</a:t>
            </a:r>
          </a:p>
          <a:p>
            <a:pPr algn="ctr"/>
            <a:endParaRPr lang="ru-RU" sz="1600" dirty="0" smtClean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Fira Sans" panose="020B0503050000020004" pitchFamily="34" charset="0"/>
              </a:rPr>
              <a:t>Практические                  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Fira Sans" panose="020B0503050000020004" pitchFamily="34" charset="0"/>
              </a:rPr>
              <a:t>  и экспресс-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Fira Sans" panose="020B0503050000020004" pitchFamily="34" charset="0"/>
              </a:rPr>
              <a:t>  собеседования</a:t>
            </a:r>
            <a:endParaRPr lang="ru-RU" sz="16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pic>
        <p:nvPicPr>
          <p:cNvPr id="11" name="Рисунок 10" descr="Расширение бизнеса">
            <a:extLst>
              <a:ext uri="{FF2B5EF4-FFF2-40B4-BE49-F238E27FC236}">
                <a16:creationId xmlns:a16="http://schemas.microsoft.com/office/drawing/2014/main" xmlns="" id="{A3089CD5-6A97-4657-A63B-D41968DB2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tretch>
            <a:fillRect/>
          </a:stretch>
        </p:blipFill>
        <p:spPr>
          <a:xfrm>
            <a:off x="9766905" y="164592"/>
            <a:ext cx="83099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7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A750895-D9F2-4D70-82BB-5CAA43238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"/>
                    </a14:imgEffect>
                    <a14:imgEffect>
                      <a14:colorTemperature colorTemp="9059"/>
                    </a14:imgEffect>
                    <a14:imgEffect>
                      <a14:saturation sat="49000"/>
                    </a14:imgEffect>
                    <a14:imgEffect>
                      <a14:brightnessContrast bright="18000" contrast="24000"/>
                    </a14:imgEffect>
                  </a14:imgLayer>
                </a14:imgProps>
              </a:ext>
            </a:extLst>
          </a:blip>
          <a:srcRect l="4994" t="12377" r="2436" b="982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5C8E190-DD0B-4295-B27B-B3D04257D79B}"/>
              </a:ext>
            </a:extLst>
          </p:cNvPr>
          <p:cNvSpPr/>
          <p:nvPr/>
        </p:nvSpPr>
        <p:spPr>
          <a:xfrm>
            <a:off x="0" y="33337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ПОДБОР КАДРОВ</a:t>
            </a:r>
            <a:endParaRPr lang="ru-RU" sz="2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xmlns="" id="{E7C41FAC-A880-4E45-8EB0-116589F5A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3269893"/>
              </p:ext>
            </p:extLst>
          </p:nvPr>
        </p:nvGraphicFramePr>
        <p:xfrm>
          <a:off x="2842325" y="1268082"/>
          <a:ext cx="8881319" cy="46841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81319">
                  <a:extLst>
                    <a:ext uri="{9D8B030D-6E8A-4147-A177-3AD203B41FA5}">
                      <a16:colId xmlns:a16="http://schemas.microsoft.com/office/drawing/2014/main" xmlns="" val="3278710635"/>
                    </a:ext>
                  </a:extLst>
                </a:gridCol>
              </a:tblGrid>
              <a:tr h="675721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24E80"/>
                          </a:solidFill>
                          <a:latin typeface="+mn-lt"/>
                          <a:ea typeface="+mn-ea"/>
                          <a:cs typeface="+mn-cs"/>
                        </a:rPr>
                        <a:t>Выявление запроса кадровых служб предприятий по привлечению молодых специалистов.</a:t>
                      </a:r>
                      <a:endParaRPr lang="ru-RU" b="0" dirty="0">
                        <a:solidFill>
                          <a:srgbClr val="024E80"/>
                        </a:solidFill>
                        <a:latin typeface="Fira Sans" panose="020B05030500000200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1757485"/>
                  </a:ext>
                </a:extLst>
              </a:tr>
              <a:tr h="675721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24E8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стратегии взаимодействия с кадровыми службами предприятий по привлечению молодых специалистов.</a:t>
                      </a:r>
                      <a:endParaRPr lang="ru-RU" b="0" dirty="0">
                        <a:solidFill>
                          <a:srgbClr val="024E80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>
                    <a:solidFill>
                      <a:srgbClr val="9FE2EF"/>
                    </a:solidFill>
                  </a:tcPr>
                </a:tc>
              </a:tr>
              <a:tr h="675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24E80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обучающихся к исследовательским проектам в рамках реального производства.</a:t>
                      </a:r>
                      <a:endParaRPr lang="ru-RU" dirty="0">
                        <a:solidFill>
                          <a:srgbClr val="024E80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0758793"/>
                  </a:ext>
                </a:extLst>
              </a:tr>
              <a:tr h="675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24E8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и оценка кадрового резерва с высокими </a:t>
                      </a:r>
                      <a:r>
                        <a:rPr lang="ru-RU" sz="1800" kern="1200" dirty="0" err="1" smtClean="0">
                          <a:solidFill>
                            <a:srgbClr val="024E80"/>
                          </a:solidFill>
                          <a:latin typeface="+mn-lt"/>
                          <a:ea typeface="+mn-ea"/>
                          <a:cs typeface="+mn-cs"/>
                        </a:rPr>
                        <a:t>надпрофессиональными</a:t>
                      </a:r>
                      <a:r>
                        <a:rPr lang="ru-RU" sz="1800" kern="1200" dirty="0" smtClean="0">
                          <a:solidFill>
                            <a:srgbClr val="024E80"/>
                          </a:solidFill>
                          <a:latin typeface="+mn-lt"/>
                          <a:ea typeface="+mn-ea"/>
                          <a:cs typeface="+mn-cs"/>
                        </a:rPr>
                        <a:t> компетенциями.</a:t>
                      </a:r>
                      <a:endParaRPr lang="ru-RU" dirty="0">
                        <a:solidFill>
                          <a:srgbClr val="024E80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793769"/>
                  </a:ext>
                </a:extLst>
              </a:tr>
              <a:tr h="652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24E80"/>
                          </a:solidFill>
                          <a:latin typeface="+mn-lt"/>
                          <a:ea typeface="+mn-ea"/>
                          <a:cs typeface="+mn-cs"/>
                        </a:rPr>
                        <a:t>Информирование студентов и выпускников об актуальных вакансиях предприятий.</a:t>
                      </a:r>
                      <a:endParaRPr lang="ru-RU" dirty="0">
                        <a:solidFill>
                          <a:srgbClr val="024E80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2682916"/>
                  </a:ext>
                </a:extLst>
              </a:tr>
              <a:tr h="65277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24E80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практик и стажировок </a:t>
                      </a:r>
                      <a:r>
                        <a:rPr lang="en-US" sz="1800" b="0" kern="1200" dirty="0" smtClean="0">
                          <a:solidFill>
                            <a:srgbClr val="024E80"/>
                          </a:solidFill>
                          <a:latin typeface="Fira Sans"/>
                          <a:ea typeface="+mn-ea"/>
                          <a:cs typeface="+mn-cs"/>
                        </a:rPr>
                        <a:t>c </a:t>
                      </a:r>
                      <a:r>
                        <a:rPr lang="ru-RU" sz="1800" b="0" kern="1200" dirty="0" smtClean="0">
                          <a:solidFill>
                            <a:srgbClr val="024E80"/>
                          </a:solidFill>
                          <a:latin typeface="+mn-lt"/>
                          <a:ea typeface="+mn-ea"/>
                          <a:cs typeface="+mn-cs"/>
                        </a:rPr>
                        <a:t>дальнейшим трудоустройством на предприятия.</a:t>
                      </a:r>
                      <a:endParaRPr lang="ru-RU" b="0" dirty="0">
                        <a:solidFill>
                          <a:srgbClr val="024E80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5322142"/>
                  </a:ext>
                </a:extLst>
              </a:tr>
              <a:tr h="675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24E80"/>
                          </a:solidFill>
                          <a:latin typeface="Fira Sans" panose="020B0503050000020004" pitchFamily="34" charset="0"/>
                        </a:rPr>
                        <a:t>Заключение договоров о Целевом обучении в процессе обучения студентов                                  (по результатам пройденных практик и индивидуальных встреч).</a:t>
                      </a:r>
                      <a:endParaRPr lang="ru-RU" dirty="0">
                        <a:solidFill>
                          <a:srgbClr val="024E80"/>
                        </a:solidFill>
                        <a:latin typeface="Fira Sans" panose="020B05030500000200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7341646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DE8299-6F38-4A76-A3FD-62BD293676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65" y="161622"/>
            <a:ext cx="612796" cy="492443"/>
          </a:xfrm>
          <a:prstGeom prst="rect">
            <a:avLst/>
          </a:prstGeom>
        </p:spPr>
      </p:pic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xmlns="" id="{C6DB8FFA-61EE-4DAC-B141-3E8FDDDCB37C}"/>
              </a:ext>
            </a:extLst>
          </p:cNvPr>
          <p:cNvSpPr/>
          <p:nvPr/>
        </p:nvSpPr>
        <p:spPr>
          <a:xfrm>
            <a:off x="1343099" y="3169483"/>
            <a:ext cx="160652" cy="40075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Лампочка и шестеренка">
            <a:extLst>
              <a:ext uri="{FF2B5EF4-FFF2-40B4-BE49-F238E27FC236}">
                <a16:creationId xmlns:a16="http://schemas.microsoft.com/office/drawing/2014/main" xmlns="" id="{DF4DFEE0-A046-45C3-B95C-33537067A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66527" y="173825"/>
            <a:ext cx="752778" cy="752778"/>
          </a:xfrm>
          <a:prstGeom prst="rect">
            <a:avLst/>
          </a:prstGeom>
        </p:spPr>
      </p:pic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xmlns="" id="{C3D3CA5C-07C2-461D-9F86-E856658788B3}"/>
              </a:ext>
            </a:extLst>
          </p:cNvPr>
          <p:cNvSpPr/>
          <p:nvPr/>
        </p:nvSpPr>
        <p:spPr>
          <a:xfrm rot="5400000">
            <a:off x="644602" y="1364490"/>
            <a:ext cx="1534209" cy="1822750"/>
          </a:xfrm>
          <a:prstGeom prst="homePlate">
            <a:avLst/>
          </a:prstGeom>
          <a:solidFill>
            <a:srgbClr val="B3E0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Подбор кадров</a:t>
            </a:r>
            <a:endParaRPr lang="ru-RU" sz="20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10" name="Стрелка: шеврон 17">
            <a:extLst>
              <a:ext uri="{FF2B5EF4-FFF2-40B4-BE49-F238E27FC236}">
                <a16:creationId xmlns:a16="http://schemas.microsoft.com/office/drawing/2014/main" xmlns="" id="{48C5A95D-F044-4ADA-8D9E-F661D7774066}"/>
              </a:ext>
            </a:extLst>
          </p:cNvPr>
          <p:cNvSpPr/>
          <p:nvPr/>
        </p:nvSpPr>
        <p:spPr>
          <a:xfrm rot="5400000">
            <a:off x="135210" y="3840057"/>
            <a:ext cx="2599131" cy="1920234"/>
          </a:xfrm>
          <a:prstGeom prst="chevron">
            <a:avLst>
              <a:gd name="adj" fmla="val 12427"/>
            </a:avLst>
          </a:prstGeom>
          <a:solidFill>
            <a:srgbClr val="0082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marL="87313" indent="-87313" algn="ctr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Fira Sans" panose="020B0503050000020004" pitchFamily="34" charset="0"/>
              </a:rPr>
              <a:t>Карьерные      мероприятия</a:t>
            </a:r>
          </a:p>
          <a:p>
            <a:pPr algn="ctr"/>
            <a:endParaRPr lang="ru-RU" sz="1600" dirty="0" smtClean="0">
              <a:solidFill>
                <a:schemeClr val="bg1"/>
              </a:solidFill>
              <a:latin typeface="Fira Sans" panose="020B05030500000200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Fira Sans" panose="020B0503050000020004" pitchFamily="34" charset="0"/>
              </a:rPr>
              <a:t>Практические                  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Fira Sans" panose="020B0503050000020004" pitchFamily="34" charset="0"/>
              </a:rPr>
              <a:t>  и экспресс-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Fira Sans" panose="020B0503050000020004" pitchFamily="34" charset="0"/>
              </a:rPr>
              <a:t>  собеседования</a:t>
            </a:r>
            <a:endParaRPr lang="ru-RU" sz="16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7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C894524-DF28-45D2-A1A9-F040A54EF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"/>
                    </a14:imgEffect>
                    <a14:imgEffect>
                      <a14:colorTemperature colorTemp="9059"/>
                    </a14:imgEffect>
                    <a14:imgEffect>
                      <a14:saturation sat="49000"/>
                    </a14:imgEffect>
                    <a14:imgEffect>
                      <a14:brightnessContrast bright="18000" contrast="24000"/>
                    </a14:imgEffect>
                  </a14:imgLayer>
                </a14:imgProps>
              </a:ext>
            </a:extLst>
          </a:blip>
          <a:srcRect l="4994" t="12377" r="2436" b="9821"/>
          <a:stretch/>
        </p:blipFill>
        <p:spPr>
          <a:xfrm>
            <a:off x="0" y="18287"/>
            <a:ext cx="12191999" cy="6858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197F475-ED32-4AC7-B507-80E2993912F5}"/>
              </a:ext>
            </a:extLst>
          </p:cNvPr>
          <p:cNvSpPr/>
          <p:nvPr/>
        </p:nvSpPr>
        <p:spPr>
          <a:xfrm>
            <a:off x="0" y="33337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24E80"/>
                </a:solidFill>
                <a:latin typeface="Fira Sans" panose="020B0503050000020004" pitchFamily="34" charset="0"/>
              </a:rPr>
              <a:t>ВЗАИМОДЕЙСТВИЕ </a:t>
            </a:r>
            <a:r>
              <a:rPr lang="ru-RU" sz="2400" b="1" dirty="0" smtClean="0">
                <a:solidFill>
                  <a:srgbClr val="024E80"/>
                </a:solidFill>
                <a:latin typeface="Fira Sans" panose="020B0503050000020004" pitchFamily="34" charset="0"/>
              </a:rPr>
              <a:t>ПО ПОДБОРУ КАДРОВ</a:t>
            </a:r>
            <a:endParaRPr lang="ru-RU" sz="2400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13F872-23F6-4EC8-815D-B6B805FB6C5E}"/>
              </a:ext>
            </a:extLst>
          </p:cNvPr>
          <p:cNvSpPr txBox="1"/>
          <p:nvPr/>
        </p:nvSpPr>
        <p:spPr>
          <a:xfrm>
            <a:off x="9990253" y="2960951"/>
            <a:ext cx="587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Fira Sans" panose="020B0503050000020004" pitchFamily="34" charset="0"/>
              </a:rPr>
              <a:t>9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34BDCF7A-63D4-4CB5-A633-64861B0502B2}"/>
              </a:ext>
            </a:extLst>
          </p:cNvPr>
          <p:cNvSpPr/>
          <p:nvPr/>
        </p:nvSpPr>
        <p:spPr>
          <a:xfrm>
            <a:off x="9226972" y="3918078"/>
            <a:ext cx="2394376" cy="873378"/>
          </a:xfrm>
          <a:prstGeom prst="ellipse">
            <a:avLst/>
          </a:prstGeom>
          <a:solidFill>
            <a:srgbClr val="02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Fira Sans" panose="020B0503050000020004" pitchFamily="34" charset="0"/>
              </a:rPr>
              <a:t>9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2574AC39-EEF0-4EBD-944C-57064A526A27}"/>
              </a:ext>
            </a:extLst>
          </p:cNvPr>
          <p:cNvSpPr/>
          <p:nvPr/>
        </p:nvSpPr>
        <p:spPr>
          <a:xfrm>
            <a:off x="3543292" y="3982087"/>
            <a:ext cx="2394376" cy="748684"/>
          </a:xfrm>
          <a:prstGeom prst="ellipse">
            <a:avLst/>
          </a:prstGeom>
          <a:solidFill>
            <a:srgbClr val="02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Fira Sans" panose="020B0503050000020004" pitchFamily="34" charset="0"/>
              </a:rPr>
              <a:t>8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BE645B4-7041-417B-B4CD-281308853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65" y="161622"/>
            <a:ext cx="612796" cy="492443"/>
          </a:xfrm>
          <a:prstGeom prst="rect">
            <a:avLst/>
          </a:prstGeom>
        </p:spPr>
      </p:pic>
      <p:graphicFrame>
        <p:nvGraphicFramePr>
          <p:cNvPr id="26" name="Схема 25">
            <a:extLst>
              <a:ext uri="{FF2B5EF4-FFF2-40B4-BE49-F238E27FC236}">
                <a16:creationId xmlns:a16="http://schemas.microsoft.com/office/drawing/2014/main" xmlns="" id="{847A95DF-844E-4BA1-83CA-6A9D5F888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95314115"/>
              </p:ext>
            </p:extLst>
          </p:nvPr>
        </p:nvGraphicFramePr>
        <p:xfrm>
          <a:off x="2621812" y="1152144"/>
          <a:ext cx="3808773" cy="276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65013B28-890A-46F0-87BC-CD403FB29E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71437116"/>
              </p:ext>
            </p:extLst>
          </p:nvPr>
        </p:nvGraphicFramePr>
        <p:xfrm>
          <a:off x="8104154" y="1105561"/>
          <a:ext cx="3808773" cy="271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8" name="Рисунок 27" descr="Монитор">
            <a:extLst>
              <a:ext uri="{FF2B5EF4-FFF2-40B4-BE49-F238E27FC236}">
                <a16:creationId xmlns:a16="http://schemas.microsoft.com/office/drawing/2014/main" xmlns="" id="{129491AB-F8AA-4699-B3AD-141712A7DE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747504" y="280743"/>
            <a:ext cx="566928" cy="566928"/>
          </a:xfrm>
          <a:prstGeom prst="rect">
            <a:avLst/>
          </a:prstGeom>
        </p:spPr>
      </p:pic>
      <p:sp>
        <p:nvSpPr>
          <p:cNvPr id="2" name="Стрелка: пятиугольник 1">
            <a:extLst>
              <a:ext uri="{FF2B5EF4-FFF2-40B4-BE49-F238E27FC236}">
                <a16:creationId xmlns:a16="http://schemas.microsoft.com/office/drawing/2014/main" xmlns="" id="{062FD11C-49C8-4A9C-BE69-13BFA2173D4A}"/>
              </a:ext>
            </a:extLst>
          </p:cNvPr>
          <p:cNvSpPr/>
          <p:nvPr/>
        </p:nvSpPr>
        <p:spPr>
          <a:xfrm>
            <a:off x="605727" y="5135235"/>
            <a:ext cx="11053762" cy="1174125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Рекомендация</a:t>
            </a:r>
            <a:r>
              <a:rPr lang="ru-RU" dirty="0" smtClean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: на платформе «</a:t>
            </a:r>
            <a:r>
              <a:rPr lang="ru-RU" dirty="0" err="1" smtClean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Факультетус</a:t>
            </a:r>
            <a:r>
              <a:rPr lang="ru-RU" dirty="0" smtClean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» ставить ЧГУ в партнеры только на те </a:t>
            </a:r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вакансии, которые могут быть заняты студентами и выпускниками университета для адресного подбора кадров.</a:t>
            </a:r>
            <a:endParaRPr lang="ru-RU" dirty="0">
              <a:solidFill>
                <a:srgbClr val="024E80"/>
              </a:solidFill>
              <a:latin typeface="Fira Sans" panose="020B050305000002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C69924-E25E-4C9A-BD5E-8FE35EB8C54F}"/>
              </a:ext>
            </a:extLst>
          </p:cNvPr>
          <p:cNvSpPr txBox="1"/>
          <p:nvPr/>
        </p:nvSpPr>
        <p:spPr>
          <a:xfrm>
            <a:off x="581267" y="1301589"/>
            <a:ext cx="30363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24E80"/>
                </a:solidFill>
                <a:effectLst/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АО «ЧЭАЗ»</a:t>
            </a:r>
          </a:p>
          <a:p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Всего вакансий − </a:t>
            </a:r>
            <a:r>
              <a:rPr lang="ru-RU" b="1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75</a:t>
            </a:r>
          </a:p>
          <a:p>
            <a:endParaRPr lang="ru-RU" dirty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  <a:p>
            <a:endParaRPr lang="ru-RU" dirty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  <a:p>
            <a:endParaRPr lang="ru-RU" dirty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  <a:p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Для студентов с ВО − </a:t>
            </a:r>
            <a:r>
              <a:rPr lang="ru-RU" b="1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35</a:t>
            </a:r>
          </a:p>
          <a:p>
            <a:endParaRPr lang="ru-RU" dirty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  <a:p>
            <a:endParaRPr lang="ru-RU" dirty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  <a:p>
            <a:endParaRPr lang="ru-RU" dirty="0" smtClean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  <a:p>
            <a:r>
              <a:rPr lang="ru-RU" dirty="0" smtClean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Инженерных </a:t>
            </a:r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вакансий для студентов четвертого курса ЧГУ  −  </a:t>
            </a:r>
            <a:r>
              <a:rPr lang="ru-RU" b="1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8</a:t>
            </a:r>
          </a:p>
          <a:p>
            <a:endParaRPr lang="ru-RU" dirty="0">
              <a:latin typeface="Fira Sans" panose="020B050305000002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2655700-CDB1-4A39-BBD0-93991BF38329}"/>
              </a:ext>
            </a:extLst>
          </p:cNvPr>
          <p:cNvSpPr txBox="1"/>
          <p:nvPr/>
        </p:nvSpPr>
        <p:spPr>
          <a:xfrm>
            <a:off x="6231626" y="1265013"/>
            <a:ext cx="29781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24E80"/>
                </a:solidFill>
                <a:effectLst/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АО «НПК «Элара» им. Г.А. Ильенко»</a:t>
            </a:r>
          </a:p>
          <a:p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Всего вакансий − </a:t>
            </a:r>
            <a:r>
              <a:rPr lang="ru-RU" b="1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83</a:t>
            </a:r>
          </a:p>
          <a:p>
            <a:endParaRPr lang="ru-RU" dirty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  <a:p>
            <a:endParaRPr lang="ru-RU" dirty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  <a:p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Для студентов с ВО − </a:t>
            </a:r>
            <a:r>
              <a:rPr lang="ru-RU" b="1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32</a:t>
            </a:r>
          </a:p>
          <a:p>
            <a:endParaRPr lang="ru-RU" dirty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  <a:p>
            <a:endParaRPr lang="ru-RU" dirty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  <a:p>
            <a:endParaRPr lang="ru-RU" dirty="0" smtClean="0">
              <a:solidFill>
                <a:srgbClr val="024E80"/>
              </a:solidFill>
              <a:latin typeface="Fira Sans" panose="020B0503050000020004" pitchFamily="34" charset="0"/>
              <a:ea typeface="Open Sans" pitchFamily="2" charset="0"/>
              <a:cs typeface="Open Sans" pitchFamily="2" charset="0"/>
            </a:endParaRPr>
          </a:p>
          <a:p>
            <a:r>
              <a:rPr lang="ru-RU" dirty="0" smtClean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Инженерных </a:t>
            </a:r>
            <a:r>
              <a:rPr lang="ru-RU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вакансий для студентов четвертого курса ЧГУ  −  </a:t>
            </a:r>
            <a:r>
              <a:rPr lang="ru-RU" b="1" dirty="0">
                <a:solidFill>
                  <a:srgbClr val="024E80"/>
                </a:solidFill>
                <a:latin typeface="Fira Sans" panose="020B0503050000020004" pitchFamily="34" charset="0"/>
                <a:ea typeface="Open Sans" pitchFamily="2" charset="0"/>
                <a:cs typeface="Open Sans" pitchFamily="2" charset="0"/>
              </a:rPr>
              <a:t>9</a:t>
            </a:r>
          </a:p>
          <a:p>
            <a:endParaRPr lang="ru-RU"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9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1227</Words>
  <Application>Microsoft Office PowerPoint</Application>
  <PresentationFormat>Произвольный</PresentationFormat>
  <Paragraphs>289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17132</dc:creator>
  <cp:lastModifiedBy>Викторовна</cp:lastModifiedBy>
  <cp:revision>142</cp:revision>
  <dcterms:created xsi:type="dcterms:W3CDTF">2023-03-09T12:46:57Z</dcterms:created>
  <dcterms:modified xsi:type="dcterms:W3CDTF">2023-03-31T08:27:54Z</dcterms:modified>
</cp:coreProperties>
</file>